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9"/>
    <p:restoredTop sz="94610"/>
  </p:normalViewPr>
  <p:slideViewPr>
    <p:cSldViewPr snapToGrid="0">
      <p:cViewPr varScale="1">
        <p:scale>
          <a:sx n="98" d="100"/>
          <a:sy n="98" d="100"/>
        </p:scale>
        <p:origin x="816"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GB"/>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smtClean="0"/>
              <a:t>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42361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87157CC2-0FC8-4686-B024-99790E0F5162}" type="datetimeFigureOut">
              <a:rPr lang="en-US" smtClean="0"/>
              <a:t>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536256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smtClean="0"/>
              <a:t>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358651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smtClean="0"/>
              <a:t>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3405082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GB"/>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smtClean="0"/>
              <a:t>1/2/25</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43559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t>1/2/25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49378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smtClean="0"/>
              <a:t>1/2/25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
        <p:nvSpPr>
          <p:cNvPr id="10" name="Title 9"/>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1072378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7919A6-33EB-49BD-A62F-1FA56B9F9712}" type="datetimeFigureOut">
              <a:rPr lang="en-US" smtClean="0"/>
              <a:t>1/2/25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68188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smtClean="0"/>
              <a:t>1/2/25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92262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GB"/>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smtClean="0"/>
              <a:t>1/2/25</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483897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GB"/>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smtClean="0"/>
              <a:t>1/2/25</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16615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smtClean="0"/>
              <a:t>1/2/25</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77551537"/>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3">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https://refactoring.guru/images/patterns/diagrams/abstract-factory/problem-en.png?id=e38c307511e684828be898de02d6c268" TargetMode="External"/><Relationship Id="rId7" Type="http://schemas.openxmlformats.org/officeDocument/2006/relationships/image" Target="https://refactoring.guru/images/patterns/diagrams/abstract-factory/solution2.png?id=53975d6e4714c6f942633a879f7ac571" TargetMode="External"/><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https://refactoring.guru/images/patterns/diagrams/abstract-factory/solution1.png?id=71f2018d8bb443b9cce90d57110675e3" TargetMode="Externa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https://refactoring.guru/images/patterns/diagrams/adapter/problem-en.png?id=60d01f6c72ba85030cd52d5955caa3d8"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https://refactoring.guru/images/patterns/diagrams/adapter/solution-en.png?id=5f4f1b4575236a3853f274b690bd6656"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https://refactoring.guru/images/patterns/diagrams/chain-of-responsibility/problem2-en.png" TargetMode="External"/><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https://refactoring.guru/images/patterns/diagrams/chain-of-responsibility/solution1-en.png" TargetMode="Externa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https://fjp.at/assets/pages/design-patterns/command-pattern.png"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63951-7416-4BEB-02F6-3005A26F710F}"/>
              </a:ext>
            </a:extLst>
          </p:cNvPr>
          <p:cNvSpPr>
            <a:spLocks noGrp="1"/>
          </p:cNvSpPr>
          <p:nvPr>
            <p:ph type="ctrTitle"/>
          </p:nvPr>
        </p:nvSpPr>
        <p:spPr/>
        <p:txBody>
          <a:bodyPr/>
          <a:lstStyle/>
          <a:p>
            <a:r>
              <a:rPr lang="en-US" dirty="0"/>
              <a:t>Design Patterns</a:t>
            </a:r>
          </a:p>
        </p:txBody>
      </p:sp>
      <p:sp>
        <p:nvSpPr>
          <p:cNvPr id="3" name="Subtitle 2">
            <a:extLst>
              <a:ext uri="{FF2B5EF4-FFF2-40B4-BE49-F238E27FC236}">
                <a16:creationId xmlns:a16="http://schemas.microsoft.com/office/drawing/2014/main" id="{C094A451-3E0C-98FC-8A60-DE6312E71C8B}"/>
              </a:ext>
            </a:extLst>
          </p:cNvPr>
          <p:cNvSpPr>
            <a:spLocks noGrp="1"/>
          </p:cNvSpPr>
          <p:nvPr>
            <p:ph type="subTitle" idx="1"/>
          </p:nvPr>
        </p:nvSpPr>
        <p:spPr/>
        <p:txBody>
          <a:bodyPr/>
          <a:lstStyle/>
          <a:p>
            <a:r>
              <a:rPr lang="en-US" dirty="0"/>
              <a:t>Banu Prakash</a:t>
            </a:r>
          </a:p>
          <a:p>
            <a:r>
              <a:rPr lang="en-US" dirty="0" err="1"/>
              <a:t>banuprakash.cr@gmail.com</a:t>
            </a:r>
            <a:endParaRPr lang="en-US" dirty="0"/>
          </a:p>
        </p:txBody>
      </p:sp>
    </p:spTree>
    <p:extLst>
      <p:ext uri="{BB962C8B-B14F-4D97-AF65-F5344CB8AC3E}">
        <p14:creationId xmlns:p14="http://schemas.microsoft.com/office/powerpoint/2010/main" val="3046327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B306F-901F-9BE5-1EA1-A28A85379AAE}"/>
              </a:ext>
            </a:extLst>
          </p:cNvPr>
          <p:cNvSpPr>
            <a:spLocks noGrp="1"/>
          </p:cNvSpPr>
          <p:nvPr>
            <p:ph type="title"/>
          </p:nvPr>
        </p:nvSpPr>
        <p:spPr/>
        <p:txBody>
          <a:bodyPr/>
          <a:lstStyle/>
          <a:p>
            <a:r>
              <a:rPr lang="en-US" dirty="0"/>
              <a:t>Design Patterns</a:t>
            </a:r>
          </a:p>
        </p:txBody>
      </p:sp>
      <p:sp>
        <p:nvSpPr>
          <p:cNvPr id="3" name="Content Placeholder 2">
            <a:extLst>
              <a:ext uri="{FF2B5EF4-FFF2-40B4-BE49-F238E27FC236}">
                <a16:creationId xmlns:a16="http://schemas.microsoft.com/office/drawing/2014/main" id="{F46C5D91-DFE8-DD97-6518-9119AAF84069}"/>
              </a:ext>
            </a:extLst>
          </p:cNvPr>
          <p:cNvSpPr>
            <a:spLocks noGrp="1"/>
          </p:cNvSpPr>
          <p:nvPr>
            <p:ph idx="1"/>
          </p:nvPr>
        </p:nvSpPr>
        <p:spPr/>
        <p:txBody>
          <a:bodyPr>
            <a:normAutofit lnSpcReduction="10000"/>
          </a:bodyPr>
          <a:lstStyle/>
          <a:p>
            <a:r>
              <a:rPr lang="en-IN" b="1" i="0" dirty="0">
                <a:solidFill>
                  <a:srgbClr val="444444"/>
                </a:solidFill>
                <a:effectLst/>
                <a:latin typeface="PT Sans" panose="020B0503020203020204" pitchFamily="34" charset="77"/>
              </a:rPr>
              <a:t>What does the pattern consist of?</a:t>
            </a:r>
          </a:p>
          <a:p>
            <a:pPr lvl="1">
              <a:buFont typeface="Arial" panose="020B0604020202020204" pitchFamily="34" charset="0"/>
              <a:buChar char="•"/>
            </a:pPr>
            <a:r>
              <a:rPr lang="en-IN" b="1" i="0" dirty="0">
                <a:solidFill>
                  <a:srgbClr val="444444"/>
                </a:solidFill>
                <a:effectLst/>
                <a:latin typeface="PT Sans" panose="020B0503020203020204" pitchFamily="34" charset="77"/>
              </a:rPr>
              <a:t>Intent</a:t>
            </a:r>
            <a:r>
              <a:rPr lang="en-IN" b="0" i="0" dirty="0">
                <a:solidFill>
                  <a:srgbClr val="444444"/>
                </a:solidFill>
                <a:effectLst/>
                <a:latin typeface="PT Sans" panose="020B0503020203020204" pitchFamily="34" charset="77"/>
              </a:rPr>
              <a:t> of the pattern briefly describes both the problem and the solution.</a:t>
            </a:r>
          </a:p>
          <a:p>
            <a:pPr lvl="1">
              <a:buFont typeface="Arial" panose="020B0604020202020204" pitchFamily="34" charset="0"/>
              <a:buChar char="•"/>
            </a:pPr>
            <a:r>
              <a:rPr lang="en-IN" b="1" i="0" dirty="0">
                <a:solidFill>
                  <a:srgbClr val="444444"/>
                </a:solidFill>
                <a:effectLst/>
                <a:latin typeface="PT Sans" panose="020B0503020203020204" pitchFamily="34" charset="77"/>
              </a:rPr>
              <a:t>Motivation</a:t>
            </a:r>
            <a:r>
              <a:rPr lang="en-IN" b="0" i="0" dirty="0">
                <a:solidFill>
                  <a:srgbClr val="444444"/>
                </a:solidFill>
                <a:effectLst/>
                <a:latin typeface="PT Sans" panose="020B0503020203020204" pitchFamily="34" charset="77"/>
              </a:rPr>
              <a:t> further explains the problem and the solution the pattern makes possible.</a:t>
            </a:r>
          </a:p>
          <a:p>
            <a:pPr lvl="1">
              <a:buFont typeface="Arial" panose="020B0604020202020204" pitchFamily="34" charset="0"/>
              <a:buChar char="•"/>
            </a:pPr>
            <a:r>
              <a:rPr lang="en-IN" b="1" i="0" dirty="0">
                <a:solidFill>
                  <a:srgbClr val="444444"/>
                </a:solidFill>
                <a:effectLst/>
                <a:latin typeface="PT Sans" panose="020B0503020203020204" pitchFamily="34" charset="77"/>
              </a:rPr>
              <a:t>Structure</a:t>
            </a:r>
            <a:r>
              <a:rPr lang="en-IN" b="0" i="0" dirty="0">
                <a:solidFill>
                  <a:srgbClr val="444444"/>
                </a:solidFill>
                <a:effectLst/>
                <a:latin typeface="PT Sans" panose="020B0503020203020204" pitchFamily="34" charset="77"/>
              </a:rPr>
              <a:t> of classes shows each part of the pattern and how they are related.</a:t>
            </a:r>
          </a:p>
          <a:p>
            <a:pPr lvl="1">
              <a:buFont typeface="Arial" panose="020B0604020202020204" pitchFamily="34" charset="0"/>
              <a:buChar char="•"/>
            </a:pPr>
            <a:endParaRPr lang="en-IN" dirty="0">
              <a:solidFill>
                <a:srgbClr val="444444"/>
              </a:solidFill>
              <a:latin typeface="PT Sans" panose="020B0503020203020204" pitchFamily="34" charset="77"/>
            </a:endParaRPr>
          </a:p>
          <a:p>
            <a:pPr algn="l">
              <a:buFont typeface="Arial" panose="020B0604020202020204" pitchFamily="34" charset="0"/>
              <a:buChar char="•"/>
            </a:pPr>
            <a:r>
              <a:rPr lang="en-IN" b="0" i="0" dirty="0">
                <a:solidFill>
                  <a:srgbClr val="444444"/>
                </a:solidFill>
                <a:effectLst/>
                <a:latin typeface="PT Sans" panose="020B0503020203020204" pitchFamily="34" charset="77"/>
              </a:rPr>
              <a:t>Design patterns are a toolkit of </a:t>
            </a:r>
            <a:r>
              <a:rPr lang="en-IN" b="1" i="0" dirty="0">
                <a:solidFill>
                  <a:srgbClr val="444444"/>
                </a:solidFill>
                <a:effectLst/>
                <a:latin typeface="PT Sans" panose="020B0503020203020204" pitchFamily="34" charset="77"/>
              </a:rPr>
              <a:t>tried and tested solutions</a:t>
            </a:r>
            <a:r>
              <a:rPr lang="en-IN" b="0" i="0" dirty="0">
                <a:solidFill>
                  <a:srgbClr val="444444"/>
                </a:solidFill>
                <a:effectLst/>
                <a:latin typeface="PT Sans" panose="020B0503020203020204" pitchFamily="34" charset="77"/>
              </a:rPr>
              <a:t> to common problems in software design. </a:t>
            </a:r>
          </a:p>
          <a:p>
            <a:pPr lvl="1">
              <a:buFont typeface="Arial" panose="020B0604020202020204" pitchFamily="34" charset="0"/>
              <a:buChar char="•"/>
            </a:pPr>
            <a:r>
              <a:rPr lang="en-IN" b="0" i="0" dirty="0">
                <a:solidFill>
                  <a:srgbClr val="444444"/>
                </a:solidFill>
                <a:effectLst/>
                <a:latin typeface="PT Sans" panose="020B0503020203020204" pitchFamily="34" charset="77"/>
              </a:rPr>
              <a:t>Even if you never encounter these problems, knowing patterns is still useful because it teaches you how to solve all sorts of problems using principles of object-oriented design.</a:t>
            </a:r>
          </a:p>
          <a:p>
            <a:pPr algn="l">
              <a:buFont typeface="Arial" panose="020B0604020202020204" pitchFamily="34" charset="0"/>
              <a:buChar char="•"/>
            </a:pPr>
            <a:r>
              <a:rPr lang="en-IN" b="0" i="0" dirty="0">
                <a:solidFill>
                  <a:srgbClr val="444444"/>
                </a:solidFill>
                <a:effectLst/>
                <a:latin typeface="PT Sans" panose="020B0503020203020204" pitchFamily="34" charset="77"/>
              </a:rPr>
              <a:t>Design patterns define a common language that you and your teammates can use to communicate more efficiently. </a:t>
            </a:r>
          </a:p>
          <a:p>
            <a:pPr lvl="1">
              <a:buFont typeface="Arial" panose="020B0604020202020204" pitchFamily="34" charset="0"/>
              <a:buChar char="•"/>
            </a:pPr>
            <a:r>
              <a:rPr lang="en-IN" b="0" i="0" dirty="0">
                <a:solidFill>
                  <a:srgbClr val="444444"/>
                </a:solidFill>
                <a:effectLst/>
                <a:latin typeface="PT Sans" panose="020B0503020203020204" pitchFamily="34" charset="77"/>
              </a:rPr>
              <a:t>You can say, “Oh, just use a Singleton for that,” and everyone will understand the idea behind your suggestion. No need to explain what a singleton is if you know the pattern and its name.</a:t>
            </a:r>
          </a:p>
          <a:p>
            <a:pPr lvl="1">
              <a:buFont typeface="Arial" panose="020B0604020202020204" pitchFamily="34" charset="0"/>
              <a:buChar char="•"/>
            </a:pPr>
            <a:endParaRPr lang="en-IN" b="0" i="0" dirty="0">
              <a:solidFill>
                <a:srgbClr val="444444"/>
              </a:solidFill>
              <a:effectLst/>
              <a:latin typeface="PT Sans" panose="020B0503020203020204" pitchFamily="34" charset="77"/>
            </a:endParaRPr>
          </a:p>
          <a:p>
            <a:endParaRPr lang="en-US" dirty="0"/>
          </a:p>
        </p:txBody>
      </p:sp>
    </p:spTree>
    <p:extLst>
      <p:ext uri="{BB962C8B-B14F-4D97-AF65-F5344CB8AC3E}">
        <p14:creationId xmlns:p14="http://schemas.microsoft.com/office/powerpoint/2010/main" val="2327515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8A5EA-04A3-A8D0-7BA7-EA66CED5989E}"/>
              </a:ext>
            </a:extLst>
          </p:cNvPr>
          <p:cNvSpPr>
            <a:spLocks noGrp="1"/>
          </p:cNvSpPr>
          <p:nvPr>
            <p:ph type="title"/>
          </p:nvPr>
        </p:nvSpPr>
        <p:spPr/>
        <p:txBody>
          <a:bodyPr/>
          <a:lstStyle/>
          <a:p>
            <a:r>
              <a:rPr lang="en-US" dirty="0"/>
              <a:t>Classifications of patterns</a:t>
            </a:r>
          </a:p>
        </p:txBody>
      </p:sp>
      <p:sp>
        <p:nvSpPr>
          <p:cNvPr id="3" name="Content Placeholder 2">
            <a:extLst>
              <a:ext uri="{FF2B5EF4-FFF2-40B4-BE49-F238E27FC236}">
                <a16:creationId xmlns:a16="http://schemas.microsoft.com/office/drawing/2014/main" id="{FAD41582-6293-5B2F-96AC-A7DC85C9E044}"/>
              </a:ext>
            </a:extLst>
          </p:cNvPr>
          <p:cNvSpPr>
            <a:spLocks noGrp="1"/>
          </p:cNvSpPr>
          <p:nvPr>
            <p:ph idx="1"/>
          </p:nvPr>
        </p:nvSpPr>
        <p:spPr/>
        <p:txBody>
          <a:bodyPr>
            <a:normAutofit/>
          </a:bodyPr>
          <a:lstStyle/>
          <a:p>
            <a:pPr algn="l">
              <a:buFont typeface="Arial" panose="020B0604020202020204" pitchFamily="34" charset="0"/>
              <a:buChar char="•"/>
            </a:pPr>
            <a:r>
              <a:rPr lang="en-IN" sz="2800" b="1" i="0" dirty="0">
                <a:solidFill>
                  <a:srgbClr val="444444"/>
                </a:solidFill>
                <a:effectLst/>
                <a:latin typeface="PT Sans" panose="020B0503020203020204" pitchFamily="34" charset="77"/>
              </a:rPr>
              <a:t>Creational patterns</a:t>
            </a:r>
            <a:r>
              <a:rPr lang="en-IN" sz="2800" b="0" i="0" dirty="0">
                <a:solidFill>
                  <a:srgbClr val="444444"/>
                </a:solidFill>
                <a:effectLst/>
                <a:latin typeface="PT Sans" panose="020B0503020203020204" pitchFamily="34" charset="77"/>
              </a:rPr>
              <a:t> provide object creation mechanisms that increase flexibility and reuse of existing code.</a:t>
            </a:r>
          </a:p>
          <a:p>
            <a:pPr algn="l">
              <a:buFont typeface="Arial" panose="020B0604020202020204" pitchFamily="34" charset="0"/>
              <a:buChar char="•"/>
            </a:pPr>
            <a:r>
              <a:rPr lang="en-IN" sz="2800" b="1" i="0" dirty="0">
                <a:solidFill>
                  <a:srgbClr val="444444"/>
                </a:solidFill>
                <a:effectLst/>
                <a:latin typeface="PT Sans" panose="020B0503020203020204" pitchFamily="34" charset="77"/>
              </a:rPr>
              <a:t>Structural patterns</a:t>
            </a:r>
            <a:r>
              <a:rPr lang="en-IN" sz="2800" b="0" i="0" dirty="0">
                <a:solidFill>
                  <a:srgbClr val="444444"/>
                </a:solidFill>
                <a:effectLst/>
                <a:latin typeface="PT Sans" panose="020B0503020203020204" pitchFamily="34" charset="77"/>
              </a:rPr>
              <a:t> explain how to assemble objects and classes into larger structures, while keeping these structures flexible and efficient.</a:t>
            </a:r>
          </a:p>
          <a:p>
            <a:pPr algn="l">
              <a:buFont typeface="Arial" panose="020B0604020202020204" pitchFamily="34" charset="0"/>
              <a:buChar char="•"/>
            </a:pPr>
            <a:r>
              <a:rPr lang="en-IN" sz="2800" b="1" i="0" dirty="0" err="1">
                <a:solidFill>
                  <a:srgbClr val="444444"/>
                </a:solidFill>
                <a:effectLst/>
                <a:latin typeface="PT Sans" panose="020B0503020203020204" pitchFamily="34" charset="77"/>
              </a:rPr>
              <a:t>Behavioral</a:t>
            </a:r>
            <a:r>
              <a:rPr lang="en-IN" sz="2800" b="1" i="0" dirty="0">
                <a:solidFill>
                  <a:srgbClr val="444444"/>
                </a:solidFill>
                <a:effectLst/>
                <a:latin typeface="PT Sans" panose="020B0503020203020204" pitchFamily="34" charset="77"/>
              </a:rPr>
              <a:t> patterns</a:t>
            </a:r>
            <a:r>
              <a:rPr lang="en-IN" sz="2800" b="0" i="0" dirty="0">
                <a:solidFill>
                  <a:srgbClr val="444444"/>
                </a:solidFill>
                <a:effectLst/>
                <a:latin typeface="PT Sans" panose="020B0503020203020204" pitchFamily="34" charset="77"/>
              </a:rPr>
              <a:t> take care of effective communication and the assignment of responsibilities between objects.</a:t>
            </a:r>
          </a:p>
          <a:p>
            <a:endParaRPr lang="en-US" sz="2800" dirty="0"/>
          </a:p>
        </p:txBody>
      </p:sp>
    </p:spTree>
    <p:extLst>
      <p:ext uri="{BB962C8B-B14F-4D97-AF65-F5344CB8AC3E}">
        <p14:creationId xmlns:p14="http://schemas.microsoft.com/office/powerpoint/2010/main" val="269437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97923-0222-F1A3-E808-D09432F1EA24}"/>
              </a:ext>
            </a:extLst>
          </p:cNvPr>
          <p:cNvSpPr>
            <a:spLocks noGrp="1"/>
          </p:cNvSpPr>
          <p:nvPr>
            <p:ph type="title"/>
          </p:nvPr>
        </p:nvSpPr>
        <p:spPr/>
        <p:txBody>
          <a:bodyPr/>
          <a:lstStyle/>
          <a:p>
            <a:r>
              <a:rPr lang="en-US" dirty="0"/>
              <a:t>CREATIONAL PATTERNS</a:t>
            </a:r>
          </a:p>
        </p:txBody>
      </p:sp>
      <p:sp>
        <p:nvSpPr>
          <p:cNvPr id="3" name="Content Placeholder 2">
            <a:extLst>
              <a:ext uri="{FF2B5EF4-FFF2-40B4-BE49-F238E27FC236}">
                <a16:creationId xmlns:a16="http://schemas.microsoft.com/office/drawing/2014/main" id="{A1E906D9-93F1-39B4-178D-662BA6088847}"/>
              </a:ext>
            </a:extLst>
          </p:cNvPr>
          <p:cNvSpPr>
            <a:spLocks noGrp="1"/>
          </p:cNvSpPr>
          <p:nvPr>
            <p:ph idx="1"/>
          </p:nvPr>
        </p:nvSpPr>
        <p:spPr/>
        <p:txBody>
          <a:bodyPr/>
          <a:lstStyle/>
          <a:p>
            <a:r>
              <a:rPr lang="en-US" dirty="0"/>
              <a:t>Builder</a:t>
            </a:r>
          </a:p>
          <a:p>
            <a:pPr lvl="1"/>
            <a:r>
              <a:rPr lang="en-US" dirty="0"/>
              <a:t>Lets you construct complex objects step by step. </a:t>
            </a:r>
          </a:p>
          <a:p>
            <a:pPr lvl="1"/>
            <a:r>
              <a:rPr lang="en-US" dirty="0"/>
              <a:t>The pattern allows you to produce different types and representations of an object using the same construction code.</a:t>
            </a:r>
          </a:p>
          <a:p>
            <a:r>
              <a:rPr lang="en-US" dirty="0"/>
              <a:t>Factory</a:t>
            </a:r>
          </a:p>
          <a:p>
            <a:pPr lvl="1"/>
            <a:r>
              <a:rPr lang="en-US" dirty="0"/>
              <a:t>Component responsible solely for the wholesale (not piecewise) creation of objects</a:t>
            </a:r>
          </a:p>
          <a:p>
            <a:r>
              <a:rPr lang="en-US" dirty="0"/>
              <a:t>Prototype</a:t>
            </a:r>
          </a:p>
          <a:p>
            <a:pPr lvl="1"/>
            <a:r>
              <a:rPr lang="en-US" dirty="0"/>
              <a:t>Lets you copy existing objects without making your code dependent on their classes </a:t>
            </a:r>
          </a:p>
          <a:p>
            <a:r>
              <a:rPr lang="en-US" dirty="0"/>
              <a:t>Singleton</a:t>
            </a:r>
          </a:p>
          <a:p>
            <a:pPr lvl="1"/>
            <a:r>
              <a:rPr lang="en-US" dirty="0"/>
              <a:t>A Component which is instantiated only once.</a:t>
            </a:r>
          </a:p>
        </p:txBody>
      </p:sp>
    </p:spTree>
    <p:extLst>
      <p:ext uri="{BB962C8B-B14F-4D97-AF65-F5344CB8AC3E}">
        <p14:creationId xmlns:p14="http://schemas.microsoft.com/office/powerpoint/2010/main" val="2935669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AE08A-1B88-CF64-8E6A-6A17E031E238}"/>
              </a:ext>
            </a:extLst>
          </p:cNvPr>
          <p:cNvSpPr>
            <a:spLocks noGrp="1"/>
          </p:cNvSpPr>
          <p:nvPr>
            <p:ph type="title"/>
          </p:nvPr>
        </p:nvSpPr>
        <p:spPr/>
        <p:txBody>
          <a:bodyPr/>
          <a:lstStyle/>
          <a:p>
            <a:r>
              <a:rPr lang="en-US" dirty="0"/>
              <a:t>Builder</a:t>
            </a:r>
          </a:p>
        </p:txBody>
      </p:sp>
      <p:sp>
        <p:nvSpPr>
          <p:cNvPr id="3" name="Content Placeholder 2">
            <a:extLst>
              <a:ext uri="{FF2B5EF4-FFF2-40B4-BE49-F238E27FC236}">
                <a16:creationId xmlns:a16="http://schemas.microsoft.com/office/drawing/2014/main" id="{1501333D-C892-03F6-21D6-74C007A122F1}"/>
              </a:ext>
            </a:extLst>
          </p:cNvPr>
          <p:cNvSpPr>
            <a:spLocks noGrp="1"/>
          </p:cNvSpPr>
          <p:nvPr>
            <p:ph idx="1"/>
          </p:nvPr>
        </p:nvSpPr>
        <p:spPr/>
        <p:txBody>
          <a:bodyPr/>
          <a:lstStyle/>
          <a:p>
            <a:pPr algn="l"/>
            <a:r>
              <a:rPr lang="en-IN" b="1" i="0" dirty="0">
                <a:solidFill>
                  <a:srgbClr val="444444"/>
                </a:solidFill>
                <a:effectLst/>
                <a:latin typeface="PT Sans" panose="020B0503020203020204" pitchFamily="34" charset="77"/>
              </a:rPr>
              <a:t>Intent</a:t>
            </a:r>
          </a:p>
          <a:p>
            <a:pPr lvl="1"/>
            <a:r>
              <a:rPr lang="en-IN" b="1" i="0" dirty="0">
                <a:solidFill>
                  <a:srgbClr val="444444"/>
                </a:solidFill>
                <a:effectLst/>
                <a:latin typeface="PT Sans" panose="020B0503020203020204" pitchFamily="34" charset="77"/>
              </a:rPr>
              <a:t>Builder</a:t>
            </a:r>
            <a:r>
              <a:rPr lang="en-IN" b="0" i="0" dirty="0">
                <a:solidFill>
                  <a:srgbClr val="444444"/>
                </a:solidFill>
                <a:effectLst/>
                <a:latin typeface="PT Sans" panose="020B0503020203020204" pitchFamily="34" charset="77"/>
              </a:rPr>
              <a:t> is a creational design pattern that lets you construct complex objects step by step. The pattern allows you to produce different types and representations of an object using the same construction code.</a:t>
            </a:r>
          </a:p>
          <a:p>
            <a:r>
              <a:rPr lang="en-IN" b="1" dirty="0">
                <a:solidFill>
                  <a:srgbClr val="444444"/>
                </a:solidFill>
                <a:latin typeface="PT Sans" panose="020B0503020203020204" pitchFamily="34" charset="77"/>
              </a:rPr>
              <a:t>Motivation</a:t>
            </a:r>
          </a:p>
          <a:p>
            <a:pPr marL="457200"/>
            <a:r>
              <a:rPr lang="en-IN" sz="1800" kern="100" dirty="0">
                <a:effectLst/>
                <a:latin typeface="PT Sans" panose="020B0503020203020204" pitchFamily="34" charset="77"/>
                <a:ea typeface="Aptos" panose="020B0004020202020204" pitchFamily="34" charset="0"/>
                <a:cs typeface="Courier New" panose="02070309020205020404" pitchFamily="49" charset="0"/>
              </a:rPr>
              <a:t>Some objects are simple and can be created in a single initializer call</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a:r>
              <a:rPr lang="en-IN" sz="1800" kern="100" dirty="0">
                <a:effectLst/>
                <a:latin typeface="PT Sans" panose="020B0503020203020204" pitchFamily="34" charset="77"/>
                <a:ea typeface="Aptos" panose="020B0004020202020204" pitchFamily="34" charset="0"/>
                <a:cs typeface="Courier New" panose="02070309020205020404" pitchFamily="49" charset="0"/>
              </a:rPr>
              <a:t>Other objects require lot of ceremony to create</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a:r>
              <a:rPr lang="en-IN" sz="1800" kern="100" dirty="0">
                <a:effectLst/>
                <a:latin typeface="PT Sans" panose="020B0503020203020204" pitchFamily="34" charset="77"/>
                <a:ea typeface="Aptos" panose="020B0004020202020204" pitchFamily="34" charset="0"/>
                <a:cs typeface="Courier New" panose="02070309020205020404" pitchFamily="49" charset="0"/>
              </a:rPr>
              <a:t>Having 10-12 arguments is not productive</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a:r>
              <a:rPr lang="en-IN" sz="1800" kern="100" dirty="0">
                <a:effectLst/>
                <a:latin typeface="PT Sans" panose="020B0503020203020204" pitchFamily="34" charset="77"/>
                <a:ea typeface="Aptos" panose="020B0004020202020204" pitchFamily="34" charset="0"/>
                <a:cs typeface="Courier New" panose="02070309020205020404" pitchFamily="49" charset="0"/>
              </a:rPr>
              <a:t>Builder provides an API for constructing an object step-by-step</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275021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CA962-0771-7ACB-2D6D-51B34F709AE7}"/>
              </a:ext>
            </a:extLst>
          </p:cNvPr>
          <p:cNvSpPr>
            <a:spLocks noGrp="1"/>
          </p:cNvSpPr>
          <p:nvPr>
            <p:ph type="title"/>
          </p:nvPr>
        </p:nvSpPr>
        <p:spPr/>
        <p:txBody>
          <a:bodyPr/>
          <a:lstStyle/>
          <a:p>
            <a:r>
              <a:rPr lang="en-US" dirty="0"/>
              <a:t>Builder</a:t>
            </a:r>
          </a:p>
        </p:txBody>
      </p:sp>
      <p:sp>
        <p:nvSpPr>
          <p:cNvPr id="3" name="Content Placeholder 2">
            <a:extLst>
              <a:ext uri="{FF2B5EF4-FFF2-40B4-BE49-F238E27FC236}">
                <a16:creationId xmlns:a16="http://schemas.microsoft.com/office/drawing/2014/main" id="{238A65F6-A579-672D-97D0-48029ED93E4C}"/>
              </a:ext>
            </a:extLst>
          </p:cNvPr>
          <p:cNvSpPr>
            <a:spLocks noGrp="1"/>
          </p:cNvSpPr>
          <p:nvPr>
            <p:ph idx="1"/>
          </p:nvPr>
        </p:nvSpPr>
        <p:spPr/>
        <p:txBody>
          <a:bodyPr/>
          <a:lstStyle/>
          <a:p>
            <a:r>
              <a:rPr lang="en-US" dirty="0"/>
              <a:t>Structure and Sequence diagram</a:t>
            </a:r>
          </a:p>
        </p:txBody>
      </p:sp>
      <p:pic>
        <p:nvPicPr>
          <p:cNvPr id="5" name="Picture 4">
            <a:extLst>
              <a:ext uri="{FF2B5EF4-FFF2-40B4-BE49-F238E27FC236}">
                <a16:creationId xmlns:a16="http://schemas.microsoft.com/office/drawing/2014/main" id="{C61A96E0-BC27-E42B-B339-F5C98E337181}"/>
              </a:ext>
            </a:extLst>
          </p:cNvPr>
          <p:cNvPicPr>
            <a:picLocks noChangeAspect="1"/>
          </p:cNvPicPr>
          <p:nvPr/>
        </p:nvPicPr>
        <p:blipFill>
          <a:blip r:embed="rId2"/>
          <a:stretch>
            <a:fillRect/>
          </a:stretch>
        </p:blipFill>
        <p:spPr>
          <a:xfrm>
            <a:off x="1063752" y="2867186"/>
            <a:ext cx="5423336" cy="1828799"/>
          </a:xfrm>
          <a:prstGeom prst="rect">
            <a:avLst/>
          </a:prstGeom>
        </p:spPr>
      </p:pic>
      <p:pic>
        <p:nvPicPr>
          <p:cNvPr id="7" name="Picture 6">
            <a:extLst>
              <a:ext uri="{FF2B5EF4-FFF2-40B4-BE49-F238E27FC236}">
                <a16:creationId xmlns:a16="http://schemas.microsoft.com/office/drawing/2014/main" id="{E8A0C18E-C292-75A1-D5FF-ADAE39E96F76}"/>
              </a:ext>
            </a:extLst>
          </p:cNvPr>
          <p:cNvPicPr>
            <a:picLocks noChangeAspect="1"/>
          </p:cNvPicPr>
          <p:nvPr/>
        </p:nvPicPr>
        <p:blipFill>
          <a:blip r:embed="rId3"/>
          <a:stretch>
            <a:fillRect/>
          </a:stretch>
        </p:blipFill>
        <p:spPr>
          <a:xfrm>
            <a:off x="6668378" y="2294595"/>
            <a:ext cx="4544419" cy="3358044"/>
          </a:xfrm>
          <a:prstGeom prst="rect">
            <a:avLst/>
          </a:prstGeom>
        </p:spPr>
      </p:pic>
      <p:cxnSp>
        <p:nvCxnSpPr>
          <p:cNvPr id="9" name="Straight Connector 8">
            <a:extLst>
              <a:ext uri="{FF2B5EF4-FFF2-40B4-BE49-F238E27FC236}">
                <a16:creationId xmlns:a16="http://schemas.microsoft.com/office/drawing/2014/main" id="{8E8AE671-CC3F-F631-9C48-3008F98C121A}"/>
              </a:ext>
            </a:extLst>
          </p:cNvPr>
          <p:cNvCxnSpPr/>
          <p:nvPr/>
        </p:nvCxnSpPr>
        <p:spPr>
          <a:xfrm>
            <a:off x="6375692" y="2121408"/>
            <a:ext cx="0" cy="3704418"/>
          </a:xfrm>
          <a:prstGeom prst="line">
            <a:avLst/>
          </a:prstGeom>
          <a:ln>
            <a:solidFill>
              <a:schemeClr val="tx1"/>
            </a:solidFill>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3326657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8FECF-3F92-38E9-0725-CA41022C411A}"/>
              </a:ext>
            </a:extLst>
          </p:cNvPr>
          <p:cNvSpPr>
            <a:spLocks noGrp="1"/>
          </p:cNvSpPr>
          <p:nvPr>
            <p:ph type="title"/>
          </p:nvPr>
        </p:nvSpPr>
        <p:spPr/>
        <p:txBody>
          <a:bodyPr/>
          <a:lstStyle/>
          <a:p>
            <a:r>
              <a:rPr lang="en-US" dirty="0"/>
              <a:t>Builder</a:t>
            </a:r>
          </a:p>
        </p:txBody>
      </p:sp>
      <p:sp>
        <p:nvSpPr>
          <p:cNvPr id="3" name="Content Placeholder 2">
            <a:extLst>
              <a:ext uri="{FF2B5EF4-FFF2-40B4-BE49-F238E27FC236}">
                <a16:creationId xmlns:a16="http://schemas.microsoft.com/office/drawing/2014/main" id="{B9D74AEE-0368-B887-AFFD-CE45913F2A88}"/>
              </a:ext>
            </a:extLst>
          </p:cNvPr>
          <p:cNvSpPr>
            <a:spLocks noGrp="1"/>
          </p:cNvSpPr>
          <p:nvPr>
            <p:ph idx="1"/>
          </p:nvPr>
        </p:nvSpPr>
        <p:spPr/>
        <p:txBody>
          <a:bodyPr/>
          <a:lstStyle/>
          <a:p>
            <a:endParaRPr lang="en-US"/>
          </a:p>
        </p:txBody>
      </p:sp>
      <p:pic>
        <p:nvPicPr>
          <p:cNvPr id="4" name="Picture 3" descr="A white page with black text&#10;&#10;Description automatically generated">
            <a:extLst>
              <a:ext uri="{FF2B5EF4-FFF2-40B4-BE49-F238E27FC236}">
                <a16:creationId xmlns:a16="http://schemas.microsoft.com/office/drawing/2014/main" id="{0EF0A396-CF10-F8AE-F84F-9C018C6A3372}"/>
              </a:ext>
            </a:extLst>
          </p:cNvPr>
          <p:cNvPicPr>
            <a:picLocks noChangeAspect="1"/>
          </p:cNvPicPr>
          <p:nvPr/>
        </p:nvPicPr>
        <p:blipFill>
          <a:blip r:embed="rId2"/>
          <a:stretch>
            <a:fillRect/>
          </a:stretch>
        </p:blipFill>
        <p:spPr>
          <a:xfrm>
            <a:off x="959304" y="2093976"/>
            <a:ext cx="7970008" cy="4050792"/>
          </a:xfrm>
          <a:prstGeom prst="rect">
            <a:avLst/>
          </a:prstGeom>
        </p:spPr>
      </p:pic>
    </p:spTree>
    <p:extLst>
      <p:ext uri="{BB962C8B-B14F-4D97-AF65-F5344CB8AC3E}">
        <p14:creationId xmlns:p14="http://schemas.microsoft.com/office/powerpoint/2010/main" val="285656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C08D9-505D-F726-3E0E-B4CAE3EAC163}"/>
              </a:ext>
            </a:extLst>
          </p:cNvPr>
          <p:cNvSpPr>
            <a:spLocks noGrp="1"/>
          </p:cNvSpPr>
          <p:nvPr>
            <p:ph type="title"/>
          </p:nvPr>
        </p:nvSpPr>
        <p:spPr/>
        <p:txBody>
          <a:bodyPr/>
          <a:lstStyle/>
          <a:p>
            <a:r>
              <a:rPr lang="en-US" dirty="0"/>
              <a:t>FACTORY</a:t>
            </a:r>
          </a:p>
        </p:txBody>
      </p:sp>
      <p:sp>
        <p:nvSpPr>
          <p:cNvPr id="3" name="Content Placeholder 2">
            <a:extLst>
              <a:ext uri="{FF2B5EF4-FFF2-40B4-BE49-F238E27FC236}">
                <a16:creationId xmlns:a16="http://schemas.microsoft.com/office/drawing/2014/main" id="{ECB2AA81-C80F-5533-E66E-342E8881957C}"/>
              </a:ext>
            </a:extLst>
          </p:cNvPr>
          <p:cNvSpPr>
            <a:spLocks noGrp="1"/>
          </p:cNvSpPr>
          <p:nvPr>
            <p:ph idx="1"/>
          </p:nvPr>
        </p:nvSpPr>
        <p:spPr/>
        <p:txBody>
          <a:bodyPr>
            <a:normAutofit lnSpcReduction="10000"/>
          </a:bodyPr>
          <a:lstStyle/>
          <a:p>
            <a:pPr marL="457200" indent="0">
              <a:buNone/>
            </a:pPr>
            <a:r>
              <a:rPr lang="en-IN" sz="2400" b="1" kern="100" dirty="0">
                <a:effectLst/>
                <a:latin typeface="PT Sans" panose="020B0503020203020204" pitchFamily="34" charset="77"/>
                <a:ea typeface="Aptos" panose="020B0004020202020204" pitchFamily="34" charset="0"/>
                <a:cs typeface="Courier New" panose="02070309020205020404" pitchFamily="49" charset="0"/>
              </a:rPr>
              <a:t>Factory</a:t>
            </a:r>
            <a:endParaRPr lang="en-IN" sz="2400" b="1" kern="100" dirty="0">
              <a:latin typeface="PT Sans" panose="020B0503020203020204" pitchFamily="34" charset="77"/>
              <a:ea typeface="Aptos" panose="020B0004020202020204" pitchFamily="34" charset="0"/>
              <a:cs typeface="Courier New" panose="02070309020205020404" pitchFamily="49" charset="0"/>
            </a:endParaRPr>
          </a:p>
          <a:p>
            <a:pPr marL="457200" indent="0">
              <a:buNone/>
            </a:pPr>
            <a:r>
              <a:rPr lang="en-IN" sz="2400" kern="100" dirty="0">
                <a:effectLst/>
                <a:latin typeface="PT Sans" panose="020B0503020203020204" pitchFamily="34" charset="77"/>
                <a:ea typeface="Aptos" panose="020B0004020202020204" pitchFamily="34" charset="0"/>
                <a:cs typeface="Courier New" panose="02070309020205020404" pitchFamily="49" charset="0"/>
              </a:rPr>
              <a:t>A component responsible solely for the wholesale (not piecewise) creation of objects.</a:t>
            </a:r>
          </a:p>
          <a:p>
            <a:pPr marL="457200" indent="0">
              <a:buNone/>
            </a:pPr>
            <a:endParaRPr lang="en-IN" sz="2400" kern="100" dirty="0">
              <a:effectLst/>
              <a:latin typeface="PT Sans" panose="020B0503020203020204" pitchFamily="34" charset="77"/>
              <a:ea typeface="Aptos" panose="020B0004020202020204" pitchFamily="34" charset="0"/>
              <a:cs typeface="Courier New" panose="02070309020205020404" pitchFamily="49" charset="0"/>
            </a:endParaRPr>
          </a:p>
          <a:p>
            <a:pPr marL="457200" indent="0">
              <a:buNone/>
            </a:pPr>
            <a:r>
              <a:rPr lang="en-IN" sz="2400" b="1" kern="100" dirty="0">
                <a:effectLst/>
                <a:latin typeface="PT Sans" panose="020B0503020203020204" pitchFamily="34" charset="77"/>
                <a:ea typeface="Aptos" panose="020B0004020202020204" pitchFamily="34" charset="0"/>
                <a:cs typeface="Courier New" panose="02070309020205020404" pitchFamily="49" charset="0"/>
              </a:rPr>
              <a:t>Motivation</a:t>
            </a:r>
            <a:r>
              <a:rPr lang="en-IN" sz="2400" kern="100" dirty="0">
                <a:effectLst/>
                <a:latin typeface="PT Sans" panose="020B0503020203020204" pitchFamily="34" charset="77"/>
                <a:ea typeface="Aptos" panose="020B0004020202020204" pitchFamily="34" charset="0"/>
                <a:cs typeface="Courier New" panose="02070309020205020404" pitchFamily="49" charset="0"/>
              </a:rPr>
              <a:t>:</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p>
            <a:pPr marL="617220" lvl="1" indent="-342900">
              <a:buFont typeface="Symbol" pitchFamily="2" charset="2"/>
              <a:buChar char=""/>
            </a:pPr>
            <a:r>
              <a:rPr lang="en-IN" sz="2200" kern="100" dirty="0">
                <a:effectLst/>
                <a:latin typeface="PT Sans" panose="020B0503020203020204" pitchFamily="34" charset="77"/>
                <a:ea typeface="Aptos" panose="020B0004020202020204" pitchFamily="34" charset="0"/>
                <a:cs typeface="Courier New" panose="02070309020205020404" pitchFamily="49" charset="0"/>
              </a:rPr>
              <a:t>Object creation logic becomes too convoluted [complex / complicated / elaborate]</a:t>
            </a:r>
            <a:endParaRPr lang="en-IN" sz="2200" kern="100" dirty="0">
              <a:effectLst/>
              <a:latin typeface="Aptos" panose="020B0004020202020204" pitchFamily="34" charset="0"/>
              <a:ea typeface="Aptos" panose="020B0004020202020204" pitchFamily="34" charset="0"/>
              <a:cs typeface="Times New Roman" panose="02020603050405020304" pitchFamily="18" charset="0"/>
            </a:endParaRPr>
          </a:p>
          <a:p>
            <a:pPr marL="617220" lvl="1" indent="-342900">
              <a:buFont typeface="Symbol" pitchFamily="2" charset="2"/>
              <a:buChar char=""/>
            </a:pPr>
            <a:r>
              <a:rPr lang="en-IN" sz="2200" kern="100" dirty="0">
                <a:effectLst/>
                <a:latin typeface="PT Sans" panose="020B0503020203020204" pitchFamily="34" charset="77"/>
                <a:ea typeface="Aptos" panose="020B0004020202020204" pitchFamily="34" charset="0"/>
                <a:cs typeface="Courier New" panose="02070309020205020404" pitchFamily="49" charset="0"/>
              </a:rPr>
              <a:t>Wholesale object creation (non-piecewise like builder) can be outsourced to</a:t>
            </a:r>
            <a:endParaRPr lang="en-IN" sz="2200" kern="100" dirty="0">
              <a:effectLst/>
              <a:latin typeface="Aptos" panose="020B0004020202020204" pitchFamily="34" charset="0"/>
              <a:ea typeface="Aptos" panose="020B0004020202020204" pitchFamily="34" charset="0"/>
              <a:cs typeface="Times New Roman" panose="02020603050405020304" pitchFamily="18" charset="0"/>
            </a:endParaRPr>
          </a:p>
          <a:p>
            <a:pPr marL="1017270" lvl="2" indent="-285750">
              <a:buFont typeface="Courier New" panose="02070309020205020404" pitchFamily="49" charset="0"/>
              <a:buChar char="o"/>
            </a:pPr>
            <a:r>
              <a:rPr lang="en-IN" sz="2200" kern="100" dirty="0">
                <a:effectLst/>
                <a:latin typeface="PT Sans" panose="020B0503020203020204" pitchFamily="34" charset="77"/>
                <a:ea typeface="Aptos" panose="020B0004020202020204" pitchFamily="34" charset="0"/>
                <a:cs typeface="Courier New" panose="02070309020205020404" pitchFamily="49" charset="0"/>
              </a:rPr>
              <a:t>A Separate method ( factory method)</a:t>
            </a:r>
            <a:endParaRPr lang="en-IN" sz="2200" kern="100" dirty="0">
              <a:effectLst/>
              <a:latin typeface="Aptos" panose="020B0004020202020204" pitchFamily="34" charset="0"/>
              <a:ea typeface="Aptos" panose="020B0004020202020204" pitchFamily="34" charset="0"/>
              <a:cs typeface="Times New Roman" panose="02020603050405020304" pitchFamily="18" charset="0"/>
            </a:endParaRPr>
          </a:p>
          <a:p>
            <a:pPr marL="1017270" lvl="2" indent="-285750">
              <a:buFont typeface="Courier New" panose="02070309020205020404" pitchFamily="49" charset="0"/>
              <a:buChar char="o"/>
            </a:pPr>
            <a:r>
              <a:rPr lang="en-IN" sz="2200" kern="100" dirty="0">
                <a:effectLst/>
                <a:latin typeface="PT Sans" panose="020B0503020203020204" pitchFamily="34" charset="77"/>
                <a:ea typeface="Aptos" panose="020B0004020202020204" pitchFamily="34" charset="0"/>
                <a:cs typeface="Courier New" panose="02070309020205020404" pitchFamily="49" charset="0"/>
              </a:rPr>
              <a:t>That might exist in a separate class (Factory)</a:t>
            </a:r>
            <a:endParaRPr lang="en-IN" sz="2200" kern="100" dirty="0">
              <a:effectLst/>
              <a:latin typeface="Aptos" panose="020B0004020202020204" pitchFamily="34" charset="0"/>
              <a:ea typeface="Aptos" panose="020B0004020202020204" pitchFamily="34" charset="0"/>
              <a:cs typeface="Times New Roman" panose="02020603050405020304" pitchFamily="18" charset="0"/>
            </a:endParaRPr>
          </a:p>
          <a:p>
            <a:pPr marL="1017270" lvl="2" indent="-285750">
              <a:buFont typeface="Courier New" panose="02070309020205020404" pitchFamily="49" charset="0"/>
              <a:buChar char="o"/>
            </a:pPr>
            <a:r>
              <a:rPr lang="en-IN" sz="2200" kern="100" dirty="0">
                <a:effectLst/>
                <a:latin typeface="PT Sans" panose="020B0503020203020204" pitchFamily="34" charset="77"/>
                <a:ea typeface="Aptos" panose="020B0004020202020204" pitchFamily="34" charset="0"/>
                <a:cs typeface="Courier New" panose="02070309020205020404" pitchFamily="49" charset="0"/>
              </a:rPr>
              <a:t>Can create hierarchy of factories with Abstract factory</a:t>
            </a:r>
            <a:endParaRPr lang="en-IN" sz="2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2399208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4016C-341E-9560-F9D0-3D4632736D5B}"/>
              </a:ext>
            </a:extLst>
          </p:cNvPr>
          <p:cNvSpPr>
            <a:spLocks noGrp="1"/>
          </p:cNvSpPr>
          <p:nvPr>
            <p:ph type="title"/>
          </p:nvPr>
        </p:nvSpPr>
        <p:spPr/>
        <p:txBody>
          <a:bodyPr/>
          <a:lstStyle/>
          <a:p>
            <a:r>
              <a:rPr lang="en-US" dirty="0"/>
              <a:t>FACTORY METHOD</a:t>
            </a:r>
          </a:p>
        </p:txBody>
      </p:sp>
      <p:sp>
        <p:nvSpPr>
          <p:cNvPr id="3" name="Content Placeholder 2">
            <a:extLst>
              <a:ext uri="{FF2B5EF4-FFF2-40B4-BE49-F238E27FC236}">
                <a16:creationId xmlns:a16="http://schemas.microsoft.com/office/drawing/2014/main" id="{DB80DF24-76DD-ACC7-E29A-109BF23F7328}"/>
              </a:ext>
            </a:extLst>
          </p:cNvPr>
          <p:cNvSpPr>
            <a:spLocks noGrp="1"/>
          </p:cNvSpPr>
          <p:nvPr>
            <p:ph idx="1"/>
          </p:nvPr>
        </p:nvSpPr>
        <p:spPr/>
        <p:txBody>
          <a:bodyPr/>
          <a:lstStyle/>
          <a:p>
            <a:r>
              <a:rPr lang="en-US" dirty="0"/>
              <a:t>Structure</a:t>
            </a:r>
          </a:p>
        </p:txBody>
      </p:sp>
      <p:pic>
        <p:nvPicPr>
          <p:cNvPr id="2050" name="Picture 2" descr="undefined">
            <a:extLst>
              <a:ext uri="{FF2B5EF4-FFF2-40B4-BE49-F238E27FC236}">
                <a16:creationId xmlns:a16="http://schemas.microsoft.com/office/drawing/2014/main" id="{1F7CEED4-6ACF-9AFA-86E1-0EDC0D2AA3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752" y="2758943"/>
            <a:ext cx="7055210" cy="3006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705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39313-4DAB-F1FF-BD26-AD01C1A434D8}"/>
              </a:ext>
            </a:extLst>
          </p:cNvPr>
          <p:cNvSpPr>
            <a:spLocks noGrp="1"/>
          </p:cNvSpPr>
          <p:nvPr>
            <p:ph type="title"/>
          </p:nvPr>
        </p:nvSpPr>
        <p:spPr/>
        <p:txBody>
          <a:bodyPr/>
          <a:lstStyle/>
          <a:p>
            <a:r>
              <a:rPr lang="en-US" dirty="0"/>
              <a:t>ABSTRACT FACTORY</a:t>
            </a:r>
          </a:p>
        </p:txBody>
      </p:sp>
      <p:sp>
        <p:nvSpPr>
          <p:cNvPr id="3" name="Content Placeholder 2">
            <a:extLst>
              <a:ext uri="{FF2B5EF4-FFF2-40B4-BE49-F238E27FC236}">
                <a16:creationId xmlns:a16="http://schemas.microsoft.com/office/drawing/2014/main" id="{302EEDB6-FE8D-4C8D-F200-5C4884E1D9B3}"/>
              </a:ext>
            </a:extLst>
          </p:cNvPr>
          <p:cNvSpPr>
            <a:spLocks noGrp="1"/>
          </p:cNvSpPr>
          <p:nvPr>
            <p:ph idx="1"/>
          </p:nvPr>
        </p:nvSpPr>
        <p:spPr/>
        <p:txBody>
          <a:bodyPr>
            <a:normAutofit/>
          </a:bodyPr>
          <a:lstStyle/>
          <a:p>
            <a:r>
              <a:rPr lang="en-US" sz="2800" dirty="0"/>
              <a:t>Intent</a:t>
            </a:r>
          </a:p>
          <a:p>
            <a:pPr lvl="1"/>
            <a:r>
              <a:rPr lang="en-IN" sz="2000" kern="100" dirty="0">
                <a:effectLst/>
                <a:latin typeface="PT Sans" panose="020B0503020203020204" pitchFamily="34" charset="77"/>
                <a:ea typeface="Aptos" panose="020B0004020202020204" pitchFamily="34" charset="0"/>
                <a:cs typeface="Courier New" panose="02070309020205020404" pitchFamily="49" charset="0"/>
              </a:rPr>
              <a:t>The abstract factory pattern provides a way to encapsulate a group of individual factories that have a common theme without specifying their concrete classes</a:t>
            </a:r>
            <a:endParaRPr lang="en-IN" sz="2000" kern="100" dirty="0">
              <a:effectLst/>
              <a:latin typeface="Aptos" panose="020B0004020202020204" pitchFamily="34" charset="0"/>
              <a:ea typeface="Aptos" panose="020B0004020202020204" pitchFamily="34" charset="0"/>
              <a:cs typeface="Times New Roman" panose="02020603050405020304" pitchFamily="18" charset="0"/>
            </a:endParaRPr>
          </a:p>
          <a:p>
            <a:pPr lvl="1"/>
            <a:r>
              <a:rPr lang="en-IN" sz="2000" b="1" kern="100" dirty="0">
                <a:solidFill>
                  <a:srgbClr val="444444"/>
                </a:solidFill>
                <a:effectLst/>
                <a:latin typeface="PT Sans" panose="020B0503020203020204" pitchFamily="34" charset="77"/>
                <a:ea typeface="Aptos" panose="020B0004020202020204" pitchFamily="34" charset="0"/>
                <a:cs typeface="Courier New" panose="02070309020205020404" pitchFamily="49" charset="0"/>
              </a:rPr>
              <a:t>Abstract Factory</a:t>
            </a:r>
            <a:r>
              <a:rPr lang="en-IN" sz="2000" kern="100" dirty="0">
                <a:solidFill>
                  <a:srgbClr val="444444"/>
                </a:solidFill>
                <a:effectLst/>
                <a:latin typeface="PT Sans" panose="020B0503020203020204" pitchFamily="34" charset="77"/>
                <a:ea typeface="Aptos" panose="020B0004020202020204" pitchFamily="34" charset="0"/>
                <a:cs typeface="Courier New" panose="02070309020205020404" pitchFamily="49" charset="0"/>
              </a:rPr>
              <a:t> is a creational design pattern that lets you produce families of related objects without specifying their concrete classes.</a:t>
            </a:r>
          </a:p>
          <a:p>
            <a:pPr lvl="1"/>
            <a:endParaRPr lang="en-IN" sz="2000" kern="100" dirty="0">
              <a:solidFill>
                <a:srgbClr val="444444"/>
              </a:solidFill>
              <a:latin typeface="PT Sans" panose="020B0503020203020204" pitchFamily="34" charset="77"/>
              <a:ea typeface="Aptos" panose="020B0004020202020204" pitchFamily="34" charset="0"/>
              <a:cs typeface="Courier New" panose="02070309020205020404" pitchFamily="49" charset="0"/>
            </a:endParaRPr>
          </a:p>
          <a:p>
            <a:pPr marL="0" indent="0">
              <a:buNone/>
            </a:pPr>
            <a:r>
              <a:rPr lang="en-IN" sz="1800" kern="0" dirty="0">
                <a:solidFill>
                  <a:srgbClr val="444444"/>
                </a:solidFill>
                <a:effectLst/>
                <a:latin typeface="PT Sans" panose="020B0503020203020204" pitchFamily="34" charset="77"/>
                <a:ea typeface="Times New Roman" panose="02020603050405020304" pitchFamily="18" charset="0"/>
                <a:cs typeface="Courier New" panose="02070309020205020404" pitchFamily="49" charset="0"/>
              </a:rPr>
              <a:t>Imagine that you’re creating a furniture shop simulator. Your code consists of classes that represent:</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buFont typeface="+mj-lt"/>
              <a:buAutoNum type="arabicPeriod"/>
              <a:tabLst>
                <a:tab pos="457200" algn="l"/>
              </a:tabLst>
            </a:pPr>
            <a:r>
              <a:rPr lang="en-IN" sz="1800" kern="0" dirty="0">
                <a:solidFill>
                  <a:srgbClr val="444444"/>
                </a:solidFill>
                <a:effectLst/>
                <a:latin typeface="PT Sans" panose="020B0503020203020204" pitchFamily="34" charset="77"/>
                <a:ea typeface="Times New Roman" panose="02020603050405020304" pitchFamily="18" charset="0"/>
                <a:cs typeface="Courier New" panose="02070309020205020404" pitchFamily="49" charset="0"/>
              </a:rPr>
              <a:t>A family of related products, say: Chair + Sofa + </a:t>
            </a:r>
            <a:r>
              <a:rPr lang="en-IN" sz="1800" kern="0" dirty="0" err="1">
                <a:solidFill>
                  <a:srgbClr val="444444"/>
                </a:solidFill>
                <a:effectLst/>
                <a:latin typeface="PT Sans" panose="020B0503020203020204" pitchFamily="34" charset="77"/>
                <a:ea typeface="Times New Roman" panose="02020603050405020304" pitchFamily="18" charset="0"/>
                <a:cs typeface="Courier New" panose="02070309020205020404" pitchFamily="49" charset="0"/>
              </a:rPr>
              <a:t>CoffeeTable</a:t>
            </a:r>
            <a:r>
              <a:rPr lang="en-IN" sz="1800" kern="0" dirty="0">
                <a:solidFill>
                  <a:srgbClr val="444444"/>
                </a:solidFill>
                <a:effectLst/>
                <a:latin typeface="PT Sans" panose="020B0503020203020204" pitchFamily="34" charset="77"/>
                <a:ea typeface="Times New Roman" panose="02020603050405020304" pitchFamily="18" charset="0"/>
                <a:cs typeface="Courier New" panose="02070309020205020404" pitchFamily="49" charset="0"/>
              </a:rPr>
              <a:t>.</a:t>
            </a:r>
            <a:endParaRPr lang="en-IN" sz="1800" kern="100" dirty="0">
              <a:solidFill>
                <a:srgbClr val="444444"/>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buFont typeface="+mj-lt"/>
              <a:buAutoNum type="arabicPeriod"/>
              <a:tabLst>
                <a:tab pos="457200" algn="l"/>
              </a:tabLst>
            </a:pPr>
            <a:r>
              <a:rPr lang="en-IN" sz="1800" kern="0" dirty="0">
                <a:solidFill>
                  <a:srgbClr val="444444"/>
                </a:solidFill>
                <a:effectLst/>
                <a:latin typeface="PT Sans" panose="020B0503020203020204" pitchFamily="34" charset="77"/>
                <a:ea typeface="Times New Roman" panose="02020603050405020304" pitchFamily="18" charset="0"/>
                <a:cs typeface="Courier New" panose="02070309020205020404" pitchFamily="49" charset="0"/>
              </a:rPr>
              <a:t>Several variants of this family. For example, products Chair + Sofa + </a:t>
            </a:r>
            <a:r>
              <a:rPr lang="en-IN" sz="1800" kern="0" dirty="0" err="1">
                <a:solidFill>
                  <a:srgbClr val="444444"/>
                </a:solidFill>
                <a:effectLst/>
                <a:latin typeface="PT Sans" panose="020B0503020203020204" pitchFamily="34" charset="77"/>
                <a:ea typeface="Times New Roman" panose="02020603050405020304" pitchFamily="18" charset="0"/>
                <a:cs typeface="Courier New" panose="02070309020205020404" pitchFamily="49" charset="0"/>
              </a:rPr>
              <a:t>CoffeeTable</a:t>
            </a:r>
            <a:r>
              <a:rPr lang="en-IN" sz="1800" kern="0" dirty="0">
                <a:solidFill>
                  <a:srgbClr val="444444"/>
                </a:solidFill>
                <a:effectLst/>
                <a:latin typeface="PT Sans" panose="020B0503020203020204" pitchFamily="34" charset="77"/>
                <a:ea typeface="Times New Roman" panose="02020603050405020304" pitchFamily="18" charset="0"/>
                <a:cs typeface="Courier New" panose="02070309020205020404" pitchFamily="49" charset="0"/>
              </a:rPr>
              <a:t> are available in these variants: Modern, Victorian, </a:t>
            </a:r>
            <a:r>
              <a:rPr lang="en-IN" sz="1800" kern="0" dirty="0" err="1">
                <a:solidFill>
                  <a:srgbClr val="444444"/>
                </a:solidFill>
                <a:effectLst/>
                <a:latin typeface="PT Sans" panose="020B0503020203020204" pitchFamily="34" charset="77"/>
                <a:ea typeface="Times New Roman" panose="02020603050405020304" pitchFamily="18" charset="0"/>
                <a:cs typeface="Courier New" panose="02070309020205020404" pitchFamily="49" charset="0"/>
              </a:rPr>
              <a:t>ArtDeco</a:t>
            </a:r>
            <a:r>
              <a:rPr lang="en-IN" sz="1800" kern="0" dirty="0">
                <a:solidFill>
                  <a:srgbClr val="444444"/>
                </a:solidFill>
                <a:effectLst/>
                <a:latin typeface="PT Sans" panose="020B0503020203020204" pitchFamily="34" charset="77"/>
                <a:ea typeface="Times New Roman" panose="02020603050405020304" pitchFamily="18" charset="0"/>
                <a:cs typeface="Courier New" panose="02070309020205020404" pitchFamily="49" charset="0"/>
              </a:rPr>
              <a:t>.</a:t>
            </a:r>
            <a:endParaRPr lang="en-IN" sz="1800" kern="100" dirty="0">
              <a:solidFill>
                <a:srgbClr val="444444"/>
              </a:solidFill>
              <a:effectLst/>
              <a:latin typeface="Aptos" panose="020B0004020202020204" pitchFamily="34" charset="0"/>
              <a:ea typeface="Aptos" panose="020B0004020202020204" pitchFamily="34" charset="0"/>
              <a:cs typeface="Times New Roman" panose="02020603050405020304" pitchFamily="18" charset="0"/>
            </a:endParaRPr>
          </a:p>
          <a:p>
            <a:pPr lvl="1"/>
            <a:endParaRPr lang="en-IN" sz="20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sz="2800" dirty="0"/>
          </a:p>
        </p:txBody>
      </p:sp>
    </p:spTree>
    <p:extLst>
      <p:ext uri="{BB962C8B-B14F-4D97-AF65-F5344CB8AC3E}">
        <p14:creationId xmlns:p14="http://schemas.microsoft.com/office/powerpoint/2010/main" val="409909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22DE5-3BE7-B19C-5552-B89D09A1B269}"/>
              </a:ext>
            </a:extLst>
          </p:cNvPr>
          <p:cNvSpPr>
            <a:spLocks noGrp="1"/>
          </p:cNvSpPr>
          <p:nvPr>
            <p:ph type="title"/>
          </p:nvPr>
        </p:nvSpPr>
        <p:spPr/>
        <p:txBody>
          <a:bodyPr/>
          <a:lstStyle/>
          <a:p>
            <a:r>
              <a:rPr lang="en-US" dirty="0"/>
              <a:t>ABSTRACT FACTORY</a:t>
            </a:r>
          </a:p>
        </p:txBody>
      </p:sp>
      <p:sp>
        <p:nvSpPr>
          <p:cNvPr id="4" name="Rectangle 2">
            <a:extLst>
              <a:ext uri="{FF2B5EF4-FFF2-40B4-BE49-F238E27FC236}">
                <a16:creationId xmlns:a16="http://schemas.microsoft.com/office/drawing/2014/main" id="{897FFF00-7899-E59F-DAD7-AF01A3FC011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073" name="Picture 2" descr="Product families and their variants.">
            <a:extLst>
              <a:ext uri="{FF2B5EF4-FFF2-40B4-BE49-F238E27FC236}">
                <a16:creationId xmlns:a16="http://schemas.microsoft.com/office/drawing/2014/main" id="{AAD80E82-83A2-6CDB-151A-E13180ACBF70}"/>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134581" y="1721104"/>
            <a:ext cx="3403600" cy="24257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11241E5-C219-5D05-0AB7-805B4CDE5A32}"/>
              </a:ext>
            </a:extLst>
          </p:cNvPr>
          <p:cNvSpPr>
            <a:spLocks noChangeArrowheads="1"/>
          </p:cNvSpPr>
          <p:nvPr/>
        </p:nvSpPr>
        <p:spPr bwMode="auto">
          <a:xfrm>
            <a:off x="4609011" y="2159361"/>
            <a:ext cx="1144464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3075" name="Picture 3" descr="The Chairs class hierarchy">
            <a:extLst>
              <a:ext uri="{FF2B5EF4-FFF2-40B4-BE49-F238E27FC236}">
                <a16:creationId xmlns:a16="http://schemas.microsoft.com/office/drawing/2014/main" id="{48FE2003-10AE-788E-0E5C-F9A14C79F889}"/>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1266461" y="4336663"/>
            <a:ext cx="3139839" cy="209322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8C35A53E-DFB0-C8B3-8301-B8B9FBC580D6}"/>
              </a:ext>
            </a:extLst>
          </p:cNvPr>
          <p:cNvSpPr>
            <a:spLocks noChangeArrowheads="1"/>
          </p:cNvSpPr>
          <p:nvPr/>
        </p:nvSpPr>
        <p:spPr bwMode="auto">
          <a:xfrm>
            <a:off x="5760719" y="2159360"/>
            <a:ext cx="1400628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3077" name="Picture 4" descr="The _Factories_ class hierarchy">
            <a:extLst>
              <a:ext uri="{FF2B5EF4-FFF2-40B4-BE49-F238E27FC236}">
                <a16:creationId xmlns:a16="http://schemas.microsoft.com/office/drawing/2014/main" id="{B1AC9418-CA97-A51D-ED61-20B4000B7217}"/>
              </a:ext>
            </a:extLst>
          </p:cNvPr>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5448369" y="2520450"/>
            <a:ext cx="5609050" cy="280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6705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9A872-EC4E-7401-9E55-BF4479DBCCAE}"/>
              </a:ext>
            </a:extLst>
          </p:cNvPr>
          <p:cNvSpPr>
            <a:spLocks noGrp="1"/>
          </p:cNvSpPr>
          <p:nvPr>
            <p:ph type="title"/>
          </p:nvPr>
        </p:nvSpPr>
        <p:spPr/>
        <p:txBody>
          <a:bodyPr/>
          <a:lstStyle/>
          <a:p>
            <a:r>
              <a:rPr lang="en-IN" b="1" i="0" dirty="0">
                <a:solidFill>
                  <a:srgbClr val="444444"/>
                </a:solidFill>
                <a:effectLst/>
                <a:latin typeface="PT Sans" panose="020B0503020203020204" pitchFamily="34" charset="77"/>
              </a:rPr>
              <a:t>Design Patterns</a:t>
            </a:r>
            <a:endParaRPr lang="en-US" dirty="0"/>
          </a:p>
        </p:txBody>
      </p:sp>
      <p:sp>
        <p:nvSpPr>
          <p:cNvPr id="3" name="Content Placeholder 2">
            <a:extLst>
              <a:ext uri="{FF2B5EF4-FFF2-40B4-BE49-F238E27FC236}">
                <a16:creationId xmlns:a16="http://schemas.microsoft.com/office/drawing/2014/main" id="{A74FCEC5-6D7F-345E-D021-298D0D947672}"/>
              </a:ext>
            </a:extLst>
          </p:cNvPr>
          <p:cNvSpPr>
            <a:spLocks noGrp="1"/>
          </p:cNvSpPr>
          <p:nvPr>
            <p:ph idx="1"/>
          </p:nvPr>
        </p:nvSpPr>
        <p:spPr/>
        <p:txBody>
          <a:bodyPr/>
          <a:lstStyle/>
          <a:p>
            <a:r>
              <a:rPr lang="en-IN" sz="1800" kern="100" dirty="0">
                <a:effectLst/>
                <a:latin typeface="PT Sans" panose="020B0503020203020204" pitchFamily="34" charset="77"/>
                <a:ea typeface="Aptos" panose="020B0004020202020204" pitchFamily="34" charset="0"/>
                <a:cs typeface="Courier New" panose="02070309020205020404" pitchFamily="49" charset="0"/>
              </a:rPr>
              <a:t>Design patterns popularized by Gang Of Four 1994 </a:t>
            </a:r>
          </a:p>
          <a:p>
            <a:pPr lvl="1"/>
            <a:r>
              <a:rPr lang="en-IN" sz="1600" kern="100" dirty="0">
                <a:solidFill>
                  <a:srgbClr val="474747"/>
                </a:solidFill>
                <a:effectLst/>
                <a:latin typeface="PT Sans" panose="020B0503020203020204" pitchFamily="34" charset="77"/>
                <a:ea typeface="Aptos" panose="020B0004020202020204" pitchFamily="34" charset="0"/>
                <a:cs typeface="Courier New" panose="02070309020205020404" pitchFamily="49" charset="0"/>
              </a:rPr>
              <a:t>Erich Gamma</a:t>
            </a:r>
          </a:p>
          <a:p>
            <a:pPr lvl="1"/>
            <a:r>
              <a:rPr lang="en-IN" sz="1600" kern="100" dirty="0">
                <a:solidFill>
                  <a:srgbClr val="474747"/>
                </a:solidFill>
                <a:effectLst/>
                <a:latin typeface="PT Sans" panose="020B0503020203020204" pitchFamily="34" charset="77"/>
                <a:ea typeface="Aptos" panose="020B0004020202020204" pitchFamily="34" charset="0"/>
                <a:cs typeface="Courier New" panose="02070309020205020404" pitchFamily="49" charset="0"/>
              </a:rPr>
              <a:t>Richard Helm</a:t>
            </a:r>
          </a:p>
          <a:p>
            <a:pPr lvl="1"/>
            <a:r>
              <a:rPr lang="en-IN" sz="1600" kern="100" dirty="0">
                <a:solidFill>
                  <a:srgbClr val="474747"/>
                </a:solidFill>
                <a:effectLst/>
                <a:latin typeface="PT Sans" panose="020B0503020203020204" pitchFamily="34" charset="77"/>
                <a:ea typeface="Aptos" panose="020B0004020202020204" pitchFamily="34" charset="0"/>
                <a:cs typeface="Courier New" panose="02070309020205020404" pitchFamily="49" charset="0"/>
              </a:rPr>
              <a:t>Ralph Johnson</a:t>
            </a:r>
          </a:p>
          <a:p>
            <a:pPr lvl="1"/>
            <a:r>
              <a:rPr lang="en-IN" sz="1600" kern="100" dirty="0">
                <a:solidFill>
                  <a:srgbClr val="474747"/>
                </a:solidFill>
                <a:effectLst/>
                <a:latin typeface="PT Sans" panose="020B0503020203020204" pitchFamily="34" charset="77"/>
                <a:ea typeface="Aptos" panose="020B0004020202020204" pitchFamily="34" charset="0"/>
                <a:cs typeface="Courier New" panose="02070309020205020404" pitchFamily="49" charset="0"/>
              </a:rPr>
              <a:t>John </a:t>
            </a:r>
            <a:r>
              <a:rPr lang="en-IN" sz="1600" kern="100" dirty="0" err="1">
                <a:solidFill>
                  <a:srgbClr val="474747"/>
                </a:solidFill>
                <a:effectLst/>
                <a:latin typeface="PT Sans" panose="020B0503020203020204" pitchFamily="34" charset="77"/>
                <a:ea typeface="Aptos" panose="020B0004020202020204" pitchFamily="34" charset="0"/>
                <a:cs typeface="Courier New" panose="02070309020205020404" pitchFamily="49" charset="0"/>
              </a:rPr>
              <a:t>Vlissides</a:t>
            </a:r>
            <a:endParaRPr lang="en-IN" sz="1600" kern="100" dirty="0">
              <a:solidFill>
                <a:srgbClr val="474747"/>
              </a:solidFill>
              <a:latin typeface="PT Sans" panose="020B0503020203020204" pitchFamily="34" charset="77"/>
              <a:ea typeface="Aptos" panose="020B0004020202020204" pitchFamily="34" charset="0"/>
              <a:cs typeface="Courier New" panose="02070309020205020404" pitchFamily="49" charset="0"/>
            </a:endParaRPr>
          </a:p>
          <a:p>
            <a:r>
              <a:rPr lang="en-IN" sz="1800" kern="100" dirty="0">
                <a:effectLst/>
                <a:latin typeface="PT Sans" panose="020B0503020203020204" pitchFamily="34" charset="77"/>
                <a:ea typeface="Aptos" panose="020B0004020202020204" pitchFamily="34" charset="0"/>
                <a:cs typeface="Courier New" panose="02070309020205020404" pitchFamily="49" charset="0"/>
              </a:rPr>
              <a:t>Design patterns are like special recipes that help us solve common problems in programming.</a:t>
            </a:r>
          </a:p>
          <a:p>
            <a:r>
              <a:rPr lang="en-IN" sz="1800" kern="100" dirty="0">
                <a:effectLst/>
                <a:latin typeface="PT Sans" panose="020B0503020203020204" pitchFamily="34" charset="77"/>
                <a:ea typeface="Aptos" panose="020B0004020202020204" pitchFamily="34" charset="0"/>
                <a:cs typeface="Courier New" panose="02070309020205020404" pitchFamily="49" charset="0"/>
              </a:rPr>
              <a:t>Imagine you're building a LEGO castle, and you have different sets of instructions for making walls, towers, and doors. </a:t>
            </a:r>
          </a:p>
          <a:p>
            <a:r>
              <a:rPr lang="en-IN" sz="1800" kern="100" dirty="0">
                <a:effectLst/>
                <a:latin typeface="PT Sans" panose="020B0503020203020204" pitchFamily="34" charset="77"/>
                <a:ea typeface="Aptos" panose="020B0004020202020204" pitchFamily="34" charset="0"/>
                <a:cs typeface="Courier New" panose="02070309020205020404" pitchFamily="49" charset="0"/>
              </a:rPr>
              <a:t>Each instruction set is a design pattern that shows you how to build something specific without having to start from scratch every time.</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8854717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79101-8254-2446-938A-80B17DFC786B}"/>
              </a:ext>
            </a:extLst>
          </p:cNvPr>
          <p:cNvSpPr>
            <a:spLocks noGrp="1"/>
          </p:cNvSpPr>
          <p:nvPr>
            <p:ph type="title"/>
          </p:nvPr>
        </p:nvSpPr>
        <p:spPr/>
        <p:txBody>
          <a:bodyPr/>
          <a:lstStyle/>
          <a:p>
            <a:r>
              <a:rPr lang="en-US" dirty="0"/>
              <a:t>Abstract factory</a:t>
            </a:r>
          </a:p>
        </p:txBody>
      </p:sp>
      <p:sp>
        <p:nvSpPr>
          <p:cNvPr id="3" name="Content Placeholder 2">
            <a:extLst>
              <a:ext uri="{FF2B5EF4-FFF2-40B4-BE49-F238E27FC236}">
                <a16:creationId xmlns:a16="http://schemas.microsoft.com/office/drawing/2014/main" id="{E0B611BA-538F-815D-E864-1C4C853ED1AE}"/>
              </a:ext>
            </a:extLst>
          </p:cNvPr>
          <p:cNvSpPr>
            <a:spLocks noGrp="1"/>
          </p:cNvSpPr>
          <p:nvPr>
            <p:ph idx="1"/>
          </p:nvPr>
        </p:nvSpPr>
        <p:spPr/>
        <p:txBody>
          <a:bodyPr/>
          <a:lstStyle/>
          <a:p>
            <a:endParaRPr lang="en-US"/>
          </a:p>
        </p:txBody>
      </p:sp>
      <p:pic>
        <p:nvPicPr>
          <p:cNvPr id="4" name="Picture 3" descr="A white text with black text&#10;&#10;Description automatically generated">
            <a:extLst>
              <a:ext uri="{FF2B5EF4-FFF2-40B4-BE49-F238E27FC236}">
                <a16:creationId xmlns:a16="http://schemas.microsoft.com/office/drawing/2014/main" id="{803B0908-BB0D-64DE-2A98-21D2FCEA36B0}"/>
              </a:ext>
            </a:extLst>
          </p:cNvPr>
          <p:cNvPicPr>
            <a:picLocks noChangeAspect="1"/>
          </p:cNvPicPr>
          <p:nvPr/>
        </p:nvPicPr>
        <p:blipFill>
          <a:blip r:embed="rId2"/>
          <a:stretch>
            <a:fillRect/>
          </a:stretch>
        </p:blipFill>
        <p:spPr>
          <a:xfrm>
            <a:off x="864416" y="2093976"/>
            <a:ext cx="8896712" cy="4078224"/>
          </a:xfrm>
          <a:prstGeom prst="rect">
            <a:avLst/>
          </a:prstGeom>
        </p:spPr>
      </p:pic>
    </p:spTree>
    <p:extLst>
      <p:ext uri="{BB962C8B-B14F-4D97-AF65-F5344CB8AC3E}">
        <p14:creationId xmlns:p14="http://schemas.microsoft.com/office/powerpoint/2010/main" val="4641303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CF368-BCC2-4203-036C-00FB2EEB012E}"/>
              </a:ext>
            </a:extLst>
          </p:cNvPr>
          <p:cNvSpPr>
            <a:spLocks noGrp="1"/>
          </p:cNvSpPr>
          <p:nvPr>
            <p:ph type="title"/>
          </p:nvPr>
        </p:nvSpPr>
        <p:spPr/>
        <p:txBody>
          <a:bodyPr/>
          <a:lstStyle/>
          <a:p>
            <a:r>
              <a:rPr lang="en-US" dirty="0"/>
              <a:t>prototype</a:t>
            </a:r>
          </a:p>
        </p:txBody>
      </p:sp>
      <p:sp>
        <p:nvSpPr>
          <p:cNvPr id="3" name="Content Placeholder 2">
            <a:extLst>
              <a:ext uri="{FF2B5EF4-FFF2-40B4-BE49-F238E27FC236}">
                <a16:creationId xmlns:a16="http://schemas.microsoft.com/office/drawing/2014/main" id="{82E6E22A-5E0C-E9D1-CCFC-302AB22DA390}"/>
              </a:ext>
            </a:extLst>
          </p:cNvPr>
          <p:cNvSpPr>
            <a:spLocks noGrp="1"/>
          </p:cNvSpPr>
          <p:nvPr>
            <p:ph idx="1"/>
          </p:nvPr>
        </p:nvSpPr>
        <p:spPr>
          <a:xfrm>
            <a:off x="1069848" y="2121408"/>
            <a:ext cx="5818718" cy="4015921"/>
          </a:xfrm>
        </p:spPr>
        <p:txBody>
          <a:bodyPr>
            <a:normAutofit/>
          </a:bodyPr>
          <a:lstStyle/>
          <a:p>
            <a:r>
              <a:rPr lang="en-US" sz="2800" dirty="0"/>
              <a:t>INTENT</a:t>
            </a:r>
          </a:p>
          <a:p>
            <a:pPr lvl="1"/>
            <a:r>
              <a:rPr lang="en-IN" sz="2000" kern="100" dirty="0">
                <a:effectLst/>
                <a:latin typeface="PT Sans" panose="020B0503020203020204" pitchFamily="34" charset="77"/>
                <a:ea typeface="Aptos" panose="020B0004020202020204" pitchFamily="34" charset="0"/>
                <a:cs typeface="Courier New" panose="02070309020205020404" pitchFamily="49" charset="0"/>
              </a:rPr>
              <a:t>When it’s easier to copy an existing object to fully initialize a new one</a:t>
            </a:r>
            <a:endParaRPr lang="en-IN" sz="2000" kern="100" dirty="0">
              <a:effectLst/>
              <a:latin typeface="Aptos" panose="020B0004020202020204" pitchFamily="34" charset="0"/>
              <a:ea typeface="Aptos" panose="020B0004020202020204" pitchFamily="34" charset="0"/>
              <a:cs typeface="Times New Roman" panose="02020603050405020304" pitchFamily="18" charset="0"/>
            </a:endParaRPr>
          </a:p>
          <a:p>
            <a:r>
              <a:rPr lang="en-IN" sz="2400" b="1" kern="100" dirty="0">
                <a:effectLst/>
                <a:latin typeface="PT Sans" panose="020B0503020203020204" pitchFamily="34" charset="77"/>
                <a:ea typeface="Aptos" panose="020B0004020202020204" pitchFamily="34" charset="0"/>
                <a:cs typeface="Courier New" panose="02070309020205020404" pitchFamily="49" charset="0"/>
              </a:rPr>
              <a:t>Motivation</a:t>
            </a:r>
            <a:r>
              <a:rPr lang="en-IN" sz="2400" kern="100" dirty="0">
                <a:effectLst/>
                <a:latin typeface="PT Sans" panose="020B0503020203020204" pitchFamily="34" charset="77"/>
                <a:ea typeface="Aptos" panose="020B0004020202020204" pitchFamily="34" charset="0"/>
                <a:cs typeface="Courier New" panose="02070309020205020404" pitchFamily="49" charset="0"/>
              </a:rPr>
              <a:t>:</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p>
            <a:pPr lvl="1"/>
            <a:r>
              <a:rPr lang="en-IN" sz="2000" kern="100" dirty="0">
                <a:effectLst/>
                <a:latin typeface="PT Sans" panose="020B0503020203020204" pitchFamily="34" charset="77"/>
                <a:ea typeface="Aptos" panose="020B0004020202020204" pitchFamily="34" charset="0"/>
                <a:cs typeface="Courier New" panose="02070309020205020404" pitchFamily="49" charset="0"/>
              </a:rPr>
              <a:t>Complicated objects aren’t designed from scratch. They reiterate existing design</a:t>
            </a:r>
            <a:endParaRPr lang="en-IN" sz="2000" kern="100" dirty="0">
              <a:effectLst/>
              <a:latin typeface="Aptos" panose="020B0004020202020204" pitchFamily="34" charset="0"/>
              <a:ea typeface="Aptos" panose="020B0004020202020204" pitchFamily="34" charset="0"/>
              <a:cs typeface="Times New Roman" panose="02020603050405020304" pitchFamily="18" charset="0"/>
            </a:endParaRPr>
          </a:p>
          <a:p>
            <a:pPr lvl="1"/>
            <a:r>
              <a:rPr lang="en-IN" sz="2000" kern="100" dirty="0">
                <a:effectLst/>
                <a:latin typeface="PT Sans" panose="020B0503020203020204" pitchFamily="34" charset="77"/>
                <a:ea typeface="Aptos" panose="020B0004020202020204" pitchFamily="34" charset="0"/>
                <a:cs typeface="Courier New" panose="02070309020205020404" pitchFamily="49" charset="0"/>
              </a:rPr>
              <a:t>An existing (partially or fully constructed) design is a prototype</a:t>
            </a:r>
            <a:endParaRPr lang="en-IN" sz="2000" kern="100" dirty="0">
              <a:effectLst/>
              <a:latin typeface="Aptos" panose="020B0004020202020204" pitchFamily="34" charset="0"/>
              <a:ea typeface="Aptos" panose="020B0004020202020204" pitchFamily="34" charset="0"/>
              <a:cs typeface="Times New Roman" panose="02020603050405020304" pitchFamily="18" charset="0"/>
            </a:endParaRPr>
          </a:p>
          <a:p>
            <a:pPr lvl="1"/>
            <a:r>
              <a:rPr lang="en-IN" sz="2000" kern="100" dirty="0">
                <a:effectLst/>
                <a:latin typeface="PT Sans" panose="020B0503020203020204" pitchFamily="34" charset="77"/>
                <a:ea typeface="Aptos" panose="020B0004020202020204" pitchFamily="34" charset="0"/>
                <a:cs typeface="Courier New" panose="02070309020205020404" pitchFamily="49" charset="0"/>
              </a:rPr>
              <a:t>We make a copy/clone the prototype and customize it</a:t>
            </a:r>
            <a:endParaRPr lang="en-IN" sz="20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sz="2800" dirty="0"/>
          </a:p>
        </p:txBody>
      </p:sp>
      <p:pic>
        <p:nvPicPr>
          <p:cNvPr id="4" name="Picture 3">
            <a:extLst>
              <a:ext uri="{FF2B5EF4-FFF2-40B4-BE49-F238E27FC236}">
                <a16:creationId xmlns:a16="http://schemas.microsoft.com/office/drawing/2014/main" id="{02D2E57D-CABD-CFFB-D390-7063028697CA}"/>
              </a:ext>
            </a:extLst>
          </p:cNvPr>
          <p:cNvPicPr>
            <a:picLocks noChangeAspect="1"/>
          </p:cNvPicPr>
          <p:nvPr/>
        </p:nvPicPr>
        <p:blipFill>
          <a:blip r:embed="rId2"/>
          <a:stretch>
            <a:fillRect/>
          </a:stretch>
        </p:blipFill>
        <p:spPr>
          <a:xfrm>
            <a:off x="6780078" y="2335110"/>
            <a:ext cx="4766159" cy="3183794"/>
          </a:xfrm>
          <a:prstGeom prst="rect">
            <a:avLst/>
          </a:prstGeom>
        </p:spPr>
      </p:pic>
    </p:spTree>
    <p:extLst>
      <p:ext uri="{BB962C8B-B14F-4D97-AF65-F5344CB8AC3E}">
        <p14:creationId xmlns:p14="http://schemas.microsoft.com/office/powerpoint/2010/main" val="37250764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F52FD-285A-B3C1-E920-D693C89B720C}"/>
              </a:ext>
            </a:extLst>
          </p:cNvPr>
          <p:cNvSpPr>
            <a:spLocks noGrp="1"/>
          </p:cNvSpPr>
          <p:nvPr>
            <p:ph type="title"/>
          </p:nvPr>
        </p:nvSpPr>
        <p:spPr/>
        <p:txBody>
          <a:bodyPr/>
          <a:lstStyle/>
          <a:p>
            <a:r>
              <a:rPr lang="en-US" dirty="0"/>
              <a:t>prototype</a:t>
            </a:r>
          </a:p>
        </p:txBody>
      </p:sp>
      <p:sp>
        <p:nvSpPr>
          <p:cNvPr id="3" name="Content Placeholder 2">
            <a:extLst>
              <a:ext uri="{FF2B5EF4-FFF2-40B4-BE49-F238E27FC236}">
                <a16:creationId xmlns:a16="http://schemas.microsoft.com/office/drawing/2014/main" id="{9CD2B71E-8204-85F5-ACE7-3B39427D579B}"/>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6D473C0E-8A9B-D952-EA0E-F627BEDBB990}"/>
              </a:ext>
            </a:extLst>
          </p:cNvPr>
          <p:cNvPicPr>
            <a:picLocks noChangeAspect="1"/>
          </p:cNvPicPr>
          <p:nvPr/>
        </p:nvPicPr>
        <p:blipFill>
          <a:blip r:embed="rId2"/>
          <a:stretch>
            <a:fillRect/>
          </a:stretch>
        </p:blipFill>
        <p:spPr>
          <a:xfrm>
            <a:off x="960429" y="1843068"/>
            <a:ext cx="8141719" cy="4329131"/>
          </a:xfrm>
          <a:prstGeom prst="rect">
            <a:avLst/>
          </a:prstGeom>
        </p:spPr>
      </p:pic>
    </p:spTree>
    <p:extLst>
      <p:ext uri="{BB962C8B-B14F-4D97-AF65-F5344CB8AC3E}">
        <p14:creationId xmlns:p14="http://schemas.microsoft.com/office/powerpoint/2010/main" val="4660443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CEAE8-AD91-8E86-1A04-759C5B40B34B}"/>
              </a:ext>
            </a:extLst>
          </p:cNvPr>
          <p:cNvSpPr>
            <a:spLocks noGrp="1"/>
          </p:cNvSpPr>
          <p:nvPr>
            <p:ph type="title"/>
          </p:nvPr>
        </p:nvSpPr>
        <p:spPr/>
        <p:txBody>
          <a:bodyPr/>
          <a:lstStyle/>
          <a:p>
            <a:r>
              <a:rPr lang="en-US" dirty="0"/>
              <a:t>singleton</a:t>
            </a:r>
          </a:p>
        </p:txBody>
      </p:sp>
      <p:sp>
        <p:nvSpPr>
          <p:cNvPr id="3" name="Content Placeholder 2">
            <a:extLst>
              <a:ext uri="{FF2B5EF4-FFF2-40B4-BE49-F238E27FC236}">
                <a16:creationId xmlns:a16="http://schemas.microsoft.com/office/drawing/2014/main" id="{E326D888-7E93-20F6-FD37-D04B097760CB}"/>
              </a:ext>
            </a:extLst>
          </p:cNvPr>
          <p:cNvSpPr>
            <a:spLocks noGrp="1"/>
          </p:cNvSpPr>
          <p:nvPr>
            <p:ph idx="1"/>
          </p:nvPr>
        </p:nvSpPr>
        <p:spPr/>
        <p:txBody>
          <a:bodyPr>
            <a:normAutofit/>
          </a:bodyPr>
          <a:lstStyle/>
          <a:p>
            <a:pPr algn="l"/>
            <a:r>
              <a:rPr lang="en-IN" b="1" i="0" dirty="0">
                <a:solidFill>
                  <a:srgbClr val="444444"/>
                </a:solidFill>
                <a:effectLst/>
                <a:latin typeface="PT Sans" panose="020B0503020203020204" pitchFamily="34" charset="77"/>
              </a:rPr>
              <a:t>Intent</a:t>
            </a:r>
          </a:p>
          <a:p>
            <a:pPr lvl="1"/>
            <a:r>
              <a:rPr lang="en-IN" b="1" i="0" dirty="0">
                <a:solidFill>
                  <a:srgbClr val="444444"/>
                </a:solidFill>
                <a:effectLst/>
                <a:latin typeface="PT Sans" panose="020B0503020203020204" pitchFamily="34" charset="77"/>
              </a:rPr>
              <a:t>Singleton</a:t>
            </a:r>
            <a:r>
              <a:rPr lang="en-IN" b="0" i="0" dirty="0">
                <a:solidFill>
                  <a:srgbClr val="444444"/>
                </a:solidFill>
                <a:effectLst/>
                <a:latin typeface="PT Sans" panose="020B0503020203020204" pitchFamily="34" charset="77"/>
              </a:rPr>
              <a:t> is a creational design pattern that lets you ensure that a class has only one instance, while providing a global access point to this instance.</a:t>
            </a:r>
          </a:p>
          <a:p>
            <a:r>
              <a:rPr lang="en-IN" sz="2100" b="1" dirty="0">
                <a:solidFill>
                  <a:srgbClr val="444444"/>
                </a:solidFill>
                <a:latin typeface="PT Sans" panose="020B0503020203020204" pitchFamily="34" charset="77"/>
              </a:rPr>
              <a:t>Motivation:</a:t>
            </a:r>
          </a:p>
          <a:p>
            <a:pPr marL="342900" lvl="0" indent="-342900">
              <a:spcAft>
                <a:spcPts val="600"/>
              </a:spcAft>
              <a:buSzPts val="1000"/>
              <a:buFont typeface="Symbol" pitchFamily="2" charset="2"/>
              <a:buChar char=""/>
              <a:tabLst>
                <a:tab pos="457200" algn="l"/>
              </a:tabLst>
            </a:pPr>
            <a:r>
              <a:rPr lang="en-IN" sz="1800" b="1" kern="0" dirty="0">
                <a:solidFill>
                  <a:srgbClr val="001D35"/>
                </a:solidFill>
                <a:effectLst/>
                <a:latin typeface="PT Sans" panose="020B0503020203020204" pitchFamily="34" charset="77"/>
                <a:ea typeface="Times New Roman" panose="02020603050405020304" pitchFamily="18" charset="0"/>
                <a:cs typeface="Arial" panose="020B0604020202020204" pitchFamily="34" charset="0"/>
              </a:rPr>
              <a:t>Centralized management</a:t>
            </a:r>
            <a:r>
              <a:rPr lang="en-IN" sz="1800" kern="0" dirty="0">
                <a:solidFill>
                  <a:srgbClr val="001D35"/>
                </a:solidFill>
                <a:effectLst/>
                <a:latin typeface="PT Sans" panose="020B0503020203020204" pitchFamily="34" charset="77"/>
                <a:ea typeface="Times New Roman" panose="02020603050405020304" pitchFamily="18" charset="0"/>
                <a:cs typeface="Arial" panose="020B0604020202020204" pitchFamily="34" charset="0"/>
              </a:rPr>
              <a:t>: Singletons are often used to manage internal or external resources in a centralized way. </a:t>
            </a:r>
            <a:endParaRPr lang="en-IN" sz="1800" kern="100" dirty="0">
              <a:solidFill>
                <a:srgbClr val="001D35"/>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spcAft>
                <a:spcPts val="600"/>
              </a:spcAft>
              <a:buSzPts val="1000"/>
              <a:buFont typeface="Symbol" pitchFamily="2" charset="2"/>
              <a:buChar char=""/>
              <a:tabLst>
                <a:tab pos="457200" algn="l"/>
              </a:tabLst>
            </a:pPr>
            <a:r>
              <a:rPr lang="en-IN" sz="1800" b="1" kern="0" dirty="0">
                <a:solidFill>
                  <a:srgbClr val="001D35"/>
                </a:solidFill>
                <a:effectLst/>
                <a:latin typeface="PT Sans" panose="020B0503020203020204" pitchFamily="34" charset="77"/>
                <a:ea typeface="Times New Roman" panose="02020603050405020304" pitchFamily="18" charset="0"/>
                <a:cs typeface="Arial" panose="020B0604020202020204" pitchFamily="34" charset="0"/>
              </a:rPr>
              <a:t>Global access</a:t>
            </a:r>
            <a:r>
              <a:rPr lang="en-IN" sz="1800" kern="0" dirty="0">
                <a:solidFill>
                  <a:srgbClr val="001D35"/>
                </a:solidFill>
                <a:effectLst/>
                <a:latin typeface="PT Sans" panose="020B0503020203020204" pitchFamily="34" charset="77"/>
                <a:ea typeface="Times New Roman" panose="02020603050405020304" pitchFamily="18" charset="0"/>
                <a:cs typeface="Arial" panose="020B0604020202020204" pitchFamily="34" charset="0"/>
              </a:rPr>
              <a:t>: Singletons provide a global point of access to themselves. </a:t>
            </a:r>
            <a:endParaRPr lang="en-IN" sz="1800" kern="100" dirty="0">
              <a:solidFill>
                <a:srgbClr val="001D35"/>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spcAft>
                <a:spcPts val="600"/>
              </a:spcAft>
              <a:buSzPts val="1000"/>
              <a:buFont typeface="Symbol" pitchFamily="2" charset="2"/>
              <a:buChar char=""/>
              <a:tabLst>
                <a:tab pos="457200" algn="l"/>
              </a:tabLst>
            </a:pPr>
            <a:r>
              <a:rPr lang="en-IN" sz="1800" b="1" kern="0" dirty="0">
                <a:solidFill>
                  <a:srgbClr val="001D35"/>
                </a:solidFill>
                <a:effectLst/>
                <a:latin typeface="PT Sans" panose="020B0503020203020204" pitchFamily="34" charset="77"/>
                <a:ea typeface="Times New Roman" panose="02020603050405020304" pitchFamily="18" charset="0"/>
                <a:cs typeface="Arial" panose="020B0604020202020204" pitchFamily="34" charset="0"/>
              </a:rPr>
              <a:t>Initialization</a:t>
            </a:r>
            <a:r>
              <a:rPr lang="en-IN" sz="1800" kern="0" dirty="0">
                <a:solidFill>
                  <a:srgbClr val="001D35"/>
                </a:solidFill>
                <a:effectLst/>
                <a:latin typeface="PT Sans" panose="020B0503020203020204" pitchFamily="34" charset="77"/>
                <a:ea typeface="Times New Roman" panose="02020603050405020304" pitchFamily="18" charset="0"/>
                <a:cs typeface="Arial" panose="020B0604020202020204" pitchFamily="34" charset="0"/>
              </a:rPr>
              <a:t>: Initialization is simpler because you only have to do it once for the single instance. </a:t>
            </a:r>
            <a:endParaRPr lang="en-IN" sz="1800" kern="100" dirty="0">
              <a:solidFill>
                <a:srgbClr val="001D35"/>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IN" sz="1800" b="1" kern="0" dirty="0">
                <a:solidFill>
                  <a:srgbClr val="001D35"/>
                </a:solidFill>
                <a:effectLst/>
                <a:latin typeface="PT Sans" panose="020B0503020203020204" pitchFamily="34" charset="77"/>
                <a:ea typeface="Times New Roman" panose="02020603050405020304" pitchFamily="18" charset="0"/>
                <a:cs typeface="Arial" panose="020B0604020202020204" pitchFamily="34" charset="0"/>
              </a:rPr>
              <a:t>Queuing</a:t>
            </a:r>
            <a:r>
              <a:rPr lang="en-IN" sz="1800" kern="0" dirty="0">
                <a:solidFill>
                  <a:srgbClr val="001D35"/>
                </a:solidFill>
                <a:effectLst/>
                <a:latin typeface="PT Sans" panose="020B0503020203020204" pitchFamily="34" charset="77"/>
                <a:ea typeface="Times New Roman" panose="02020603050405020304" pitchFamily="18" charset="0"/>
                <a:cs typeface="Arial" panose="020B0604020202020204" pitchFamily="34" charset="0"/>
              </a:rPr>
              <a:t>: A singleton can implement internal queuing to make sure that one sound file stops or finishes before it tries to play another. </a:t>
            </a:r>
            <a:endParaRPr lang="en-IN" sz="1800" kern="100" dirty="0">
              <a:solidFill>
                <a:srgbClr val="001D35"/>
              </a:solidFill>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0433480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8D536-A17D-1A7C-618E-9D8D6BB26202}"/>
              </a:ext>
            </a:extLst>
          </p:cNvPr>
          <p:cNvSpPr>
            <a:spLocks noGrp="1"/>
          </p:cNvSpPr>
          <p:nvPr>
            <p:ph type="title"/>
          </p:nvPr>
        </p:nvSpPr>
        <p:spPr/>
        <p:txBody>
          <a:bodyPr/>
          <a:lstStyle/>
          <a:p>
            <a:r>
              <a:rPr lang="en-US" dirty="0"/>
              <a:t>singleton</a:t>
            </a:r>
          </a:p>
        </p:txBody>
      </p:sp>
      <p:sp>
        <p:nvSpPr>
          <p:cNvPr id="3" name="Content Placeholder 2">
            <a:extLst>
              <a:ext uri="{FF2B5EF4-FFF2-40B4-BE49-F238E27FC236}">
                <a16:creationId xmlns:a16="http://schemas.microsoft.com/office/drawing/2014/main" id="{937DF138-E69A-1272-134A-06BE90F9DEAB}"/>
              </a:ext>
            </a:extLst>
          </p:cNvPr>
          <p:cNvSpPr>
            <a:spLocks noGrp="1"/>
          </p:cNvSpPr>
          <p:nvPr>
            <p:ph idx="1"/>
          </p:nvPr>
        </p:nvSpPr>
        <p:spPr/>
        <p:txBody>
          <a:bodyPr/>
          <a:lstStyle/>
          <a:p>
            <a:r>
              <a:rPr lang="en-IN" b="1" i="0" dirty="0">
                <a:solidFill>
                  <a:srgbClr val="444444"/>
                </a:solidFill>
                <a:effectLst/>
                <a:latin typeface="PT Sans" panose="020B0503020203020204" pitchFamily="34" charset="77"/>
              </a:rPr>
              <a:t>Structure</a:t>
            </a:r>
          </a:p>
          <a:p>
            <a:endParaRPr lang="en-US" dirty="0"/>
          </a:p>
        </p:txBody>
      </p:sp>
      <p:pic>
        <p:nvPicPr>
          <p:cNvPr id="4" name="Picture 3">
            <a:extLst>
              <a:ext uri="{FF2B5EF4-FFF2-40B4-BE49-F238E27FC236}">
                <a16:creationId xmlns:a16="http://schemas.microsoft.com/office/drawing/2014/main" id="{52632751-7DAF-EC86-1C50-9281942DA7C8}"/>
              </a:ext>
            </a:extLst>
          </p:cNvPr>
          <p:cNvPicPr>
            <a:picLocks noChangeAspect="1"/>
          </p:cNvPicPr>
          <p:nvPr/>
        </p:nvPicPr>
        <p:blipFill>
          <a:blip r:embed="rId2"/>
          <a:stretch>
            <a:fillRect/>
          </a:stretch>
        </p:blipFill>
        <p:spPr>
          <a:xfrm>
            <a:off x="1876878" y="2641600"/>
            <a:ext cx="5041900" cy="1574800"/>
          </a:xfrm>
          <a:prstGeom prst="rect">
            <a:avLst/>
          </a:prstGeom>
        </p:spPr>
      </p:pic>
      <p:pic>
        <p:nvPicPr>
          <p:cNvPr id="5" name="Picture 4">
            <a:extLst>
              <a:ext uri="{FF2B5EF4-FFF2-40B4-BE49-F238E27FC236}">
                <a16:creationId xmlns:a16="http://schemas.microsoft.com/office/drawing/2014/main" id="{72C93AD8-B8F0-ED6D-2250-9D7D729D9D85}"/>
              </a:ext>
            </a:extLst>
          </p:cNvPr>
          <p:cNvPicPr>
            <a:picLocks noChangeAspect="1"/>
          </p:cNvPicPr>
          <p:nvPr/>
        </p:nvPicPr>
        <p:blipFill>
          <a:blip r:embed="rId3"/>
          <a:stretch>
            <a:fillRect/>
          </a:stretch>
        </p:blipFill>
        <p:spPr>
          <a:xfrm>
            <a:off x="3857897" y="4146550"/>
            <a:ext cx="3352800" cy="2095500"/>
          </a:xfrm>
          <a:prstGeom prst="rect">
            <a:avLst/>
          </a:prstGeom>
        </p:spPr>
      </p:pic>
    </p:spTree>
    <p:extLst>
      <p:ext uri="{BB962C8B-B14F-4D97-AF65-F5344CB8AC3E}">
        <p14:creationId xmlns:p14="http://schemas.microsoft.com/office/powerpoint/2010/main" val="34852549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BB1CB-C2FD-DA10-A98D-20CD69BC1BF8}"/>
              </a:ext>
            </a:extLst>
          </p:cNvPr>
          <p:cNvSpPr>
            <a:spLocks noGrp="1"/>
          </p:cNvSpPr>
          <p:nvPr>
            <p:ph type="title"/>
          </p:nvPr>
        </p:nvSpPr>
        <p:spPr/>
        <p:txBody>
          <a:bodyPr/>
          <a:lstStyle/>
          <a:p>
            <a:r>
              <a:rPr lang="en-US" dirty="0"/>
              <a:t>STRUCTURAL PATTERN</a:t>
            </a:r>
          </a:p>
        </p:txBody>
      </p:sp>
      <p:sp>
        <p:nvSpPr>
          <p:cNvPr id="3" name="Content Placeholder 2">
            <a:extLst>
              <a:ext uri="{FF2B5EF4-FFF2-40B4-BE49-F238E27FC236}">
                <a16:creationId xmlns:a16="http://schemas.microsoft.com/office/drawing/2014/main" id="{DEAE588B-D66E-777E-76E3-2512E6956CAF}"/>
              </a:ext>
            </a:extLst>
          </p:cNvPr>
          <p:cNvSpPr>
            <a:spLocks noGrp="1"/>
          </p:cNvSpPr>
          <p:nvPr>
            <p:ph idx="1"/>
          </p:nvPr>
        </p:nvSpPr>
        <p:spPr/>
        <p:txBody>
          <a:bodyPr/>
          <a:lstStyle/>
          <a:p>
            <a:r>
              <a:rPr lang="en-IN" sz="2000" b="1" i="0" dirty="0">
                <a:solidFill>
                  <a:srgbClr val="444444"/>
                </a:solidFill>
                <a:effectLst/>
                <a:latin typeface="PT Sans" panose="020B0503020203020204" pitchFamily="34" charset="77"/>
              </a:rPr>
              <a:t>Structural patterns</a:t>
            </a:r>
            <a:r>
              <a:rPr lang="en-IN" sz="2000" b="0" i="0" dirty="0">
                <a:solidFill>
                  <a:srgbClr val="444444"/>
                </a:solidFill>
                <a:effectLst/>
                <a:latin typeface="PT Sans" panose="020B0503020203020204" pitchFamily="34" charset="77"/>
              </a:rPr>
              <a:t> explain how to assemble objects and classes into larger structures, while keeping these structures flexible and efficient.</a:t>
            </a:r>
          </a:p>
          <a:p>
            <a:endParaRPr lang="en-US" dirty="0"/>
          </a:p>
        </p:txBody>
      </p:sp>
    </p:spTree>
    <p:extLst>
      <p:ext uri="{BB962C8B-B14F-4D97-AF65-F5344CB8AC3E}">
        <p14:creationId xmlns:p14="http://schemas.microsoft.com/office/powerpoint/2010/main" val="30362653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22557-6FCC-F473-5EC0-3C7F7E8DECEE}"/>
              </a:ext>
            </a:extLst>
          </p:cNvPr>
          <p:cNvSpPr>
            <a:spLocks noGrp="1"/>
          </p:cNvSpPr>
          <p:nvPr>
            <p:ph type="title"/>
          </p:nvPr>
        </p:nvSpPr>
        <p:spPr/>
        <p:txBody>
          <a:bodyPr/>
          <a:lstStyle/>
          <a:p>
            <a:r>
              <a:rPr lang="en-US" dirty="0"/>
              <a:t>Decorator pattern</a:t>
            </a:r>
          </a:p>
        </p:txBody>
      </p:sp>
      <p:sp>
        <p:nvSpPr>
          <p:cNvPr id="3" name="Content Placeholder 2">
            <a:extLst>
              <a:ext uri="{FF2B5EF4-FFF2-40B4-BE49-F238E27FC236}">
                <a16:creationId xmlns:a16="http://schemas.microsoft.com/office/drawing/2014/main" id="{EFBE4E01-E208-140A-3D7D-7E1897C730ED}"/>
              </a:ext>
            </a:extLst>
          </p:cNvPr>
          <p:cNvSpPr>
            <a:spLocks noGrp="1"/>
          </p:cNvSpPr>
          <p:nvPr>
            <p:ph idx="1"/>
          </p:nvPr>
        </p:nvSpPr>
        <p:spPr/>
        <p:txBody>
          <a:bodyPr/>
          <a:lstStyle/>
          <a:p>
            <a:r>
              <a:rPr lang="en-IN" b="1" i="0" dirty="0">
                <a:solidFill>
                  <a:srgbClr val="444444"/>
                </a:solidFill>
                <a:effectLst/>
                <a:latin typeface="PT Sans" panose="020B0503020203020204" pitchFamily="34" charset="77"/>
              </a:rPr>
              <a:t>Decorator</a:t>
            </a:r>
            <a:r>
              <a:rPr lang="en-IN" b="0" i="0" dirty="0">
                <a:solidFill>
                  <a:srgbClr val="444444"/>
                </a:solidFill>
                <a:effectLst/>
                <a:latin typeface="PT Sans" panose="020B0503020203020204" pitchFamily="34" charset="77"/>
              </a:rPr>
              <a:t> is a structural design pattern that lets you attach new behaviours to objects by placing these objects inside special wrapper objects that contain the behaviours.</a:t>
            </a:r>
          </a:p>
          <a:p>
            <a:r>
              <a:rPr lang="en-IN" dirty="0">
                <a:solidFill>
                  <a:srgbClr val="444444"/>
                </a:solidFill>
                <a:latin typeface="PT Sans" panose="020B0503020203020204" pitchFamily="34" charset="77"/>
              </a:rPr>
              <a:t>Motivation</a:t>
            </a:r>
          </a:p>
          <a:p>
            <a:pPr lvl="1"/>
            <a:r>
              <a:rPr lang="en-IN" dirty="0">
                <a:solidFill>
                  <a:srgbClr val="444444"/>
                </a:solidFill>
                <a:latin typeface="PT Sans" panose="020B0503020203020204" pitchFamily="34" charset="77"/>
              </a:rPr>
              <a:t>Want to augment an object with additional functionalities</a:t>
            </a:r>
          </a:p>
          <a:p>
            <a:pPr lvl="1"/>
            <a:r>
              <a:rPr lang="en-IN" dirty="0">
                <a:solidFill>
                  <a:srgbClr val="444444"/>
                </a:solidFill>
                <a:latin typeface="PT Sans" panose="020B0503020203020204" pitchFamily="34" charset="77"/>
              </a:rPr>
              <a:t>Do not want to rewrite or alter existing code (OCP)</a:t>
            </a:r>
          </a:p>
          <a:p>
            <a:pPr lvl="1"/>
            <a:r>
              <a:rPr lang="en-IN" dirty="0">
                <a:solidFill>
                  <a:srgbClr val="444444"/>
                </a:solidFill>
                <a:latin typeface="PT Sans" panose="020B0503020203020204" pitchFamily="34" charset="77"/>
              </a:rPr>
              <a:t>Want to keep new functionalities separate (SRP)</a:t>
            </a:r>
          </a:p>
          <a:p>
            <a:pPr lvl="1"/>
            <a:r>
              <a:rPr lang="en-IN" dirty="0">
                <a:solidFill>
                  <a:srgbClr val="444444"/>
                </a:solidFill>
                <a:latin typeface="PT Sans" panose="020B0503020203020204" pitchFamily="34" charset="77"/>
              </a:rPr>
              <a:t>Need to be able to interact with existing structure</a:t>
            </a:r>
          </a:p>
          <a:p>
            <a:pPr lvl="1"/>
            <a:r>
              <a:rPr lang="en-IN" dirty="0">
                <a:solidFill>
                  <a:srgbClr val="444444"/>
                </a:solidFill>
                <a:latin typeface="PT Sans" panose="020B0503020203020204" pitchFamily="34" charset="77"/>
              </a:rPr>
              <a:t>Two Options</a:t>
            </a:r>
          </a:p>
          <a:p>
            <a:pPr lvl="2"/>
            <a:r>
              <a:rPr lang="en-IN" dirty="0">
                <a:solidFill>
                  <a:srgbClr val="444444"/>
                </a:solidFill>
                <a:latin typeface="PT Sans" panose="020B0503020203020204" pitchFamily="34" charset="77"/>
              </a:rPr>
              <a:t>Inherit from required object</a:t>
            </a:r>
          </a:p>
          <a:p>
            <a:pPr lvl="2"/>
            <a:r>
              <a:rPr lang="en-IN" dirty="0">
                <a:solidFill>
                  <a:srgbClr val="444444"/>
                </a:solidFill>
                <a:latin typeface="PT Sans" panose="020B0503020203020204" pitchFamily="34" charset="77"/>
              </a:rPr>
              <a:t>Build a decorator, which simply references the decorated object(s)</a:t>
            </a:r>
          </a:p>
          <a:p>
            <a:pPr lvl="1"/>
            <a:endParaRPr lang="en-US" dirty="0"/>
          </a:p>
        </p:txBody>
      </p:sp>
    </p:spTree>
    <p:extLst>
      <p:ext uri="{BB962C8B-B14F-4D97-AF65-F5344CB8AC3E}">
        <p14:creationId xmlns:p14="http://schemas.microsoft.com/office/powerpoint/2010/main" val="30813795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DCF18-EF7E-EECE-C811-64F4C46C8E7D}"/>
              </a:ext>
            </a:extLst>
          </p:cNvPr>
          <p:cNvSpPr>
            <a:spLocks noGrp="1"/>
          </p:cNvSpPr>
          <p:nvPr>
            <p:ph type="title"/>
          </p:nvPr>
        </p:nvSpPr>
        <p:spPr/>
        <p:txBody>
          <a:bodyPr/>
          <a:lstStyle/>
          <a:p>
            <a:r>
              <a:rPr lang="en-US" dirty="0"/>
              <a:t>Decorator pattern</a:t>
            </a:r>
          </a:p>
        </p:txBody>
      </p:sp>
      <p:sp>
        <p:nvSpPr>
          <p:cNvPr id="3" name="Content Placeholder 2">
            <a:extLst>
              <a:ext uri="{FF2B5EF4-FFF2-40B4-BE49-F238E27FC236}">
                <a16:creationId xmlns:a16="http://schemas.microsoft.com/office/drawing/2014/main" id="{DC72A1FB-5724-EED9-1759-AE3606FAC1C9}"/>
              </a:ext>
            </a:extLst>
          </p:cNvPr>
          <p:cNvSpPr>
            <a:spLocks noGrp="1"/>
          </p:cNvSpPr>
          <p:nvPr>
            <p:ph idx="1"/>
          </p:nvPr>
        </p:nvSpPr>
        <p:spPr/>
        <p:txBody>
          <a:bodyPr/>
          <a:lstStyle/>
          <a:p>
            <a:r>
              <a:rPr lang="en-US" dirty="0"/>
              <a:t>Structure</a:t>
            </a:r>
          </a:p>
        </p:txBody>
      </p:sp>
      <p:pic>
        <p:nvPicPr>
          <p:cNvPr id="4" name="Picture 3">
            <a:extLst>
              <a:ext uri="{FF2B5EF4-FFF2-40B4-BE49-F238E27FC236}">
                <a16:creationId xmlns:a16="http://schemas.microsoft.com/office/drawing/2014/main" id="{22AF3444-2FA2-5083-130C-201578AFD79A}"/>
              </a:ext>
            </a:extLst>
          </p:cNvPr>
          <p:cNvPicPr>
            <a:picLocks noChangeAspect="1"/>
          </p:cNvPicPr>
          <p:nvPr/>
        </p:nvPicPr>
        <p:blipFill>
          <a:blip r:embed="rId2"/>
          <a:stretch>
            <a:fillRect/>
          </a:stretch>
        </p:blipFill>
        <p:spPr>
          <a:xfrm>
            <a:off x="3666972" y="2093976"/>
            <a:ext cx="5188833" cy="4251960"/>
          </a:xfrm>
          <a:prstGeom prst="rect">
            <a:avLst/>
          </a:prstGeom>
        </p:spPr>
      </p:pic>
    </p:spTree>
    <p:extLst>
      <p:ext uri="{BB962C8B-B14F-4D97-AF65-F5344CB8AC3E}">
        <p14:creationId xmlns:p14="http://schemas.microsoft.com/office/powerpoint/2010/main" val="519823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726A4-B40F-1EC7-FA65-F336ABF4D2B7}"/>
              </a:ext>
            </a:extLst>
          </p:cNvPr>
          <p:cNvSpPr>
            <a:spLocks noGrp="1"/>
          </p:cNvSpPr>
          <p:nvPr>
            <p:ph type="title"/>
          </p:nvPr>
        </p:nvSpPr>
        <p:spPr/>
        <p:txBody>
          <a:bodyPr/>
          <a:lstStyle/>
          <a:p>
            <a:r>
              <a:rPr lang="en-US" dirty="0"/>
              <a:t>Façade pattern</a:t>
            </a:r>
          </a:p>
        </p:txBody>
      </p:sp>
      <p:sp>
        <p:nvSpPr>
          <p:cNvPr id="3" name="Content Placeholder 2">
            <a:extLst>
              <a:ext uri="{FF2B5EF4-FFF2-40B4-BE49-F238E27FC236}">
                <a16:creationId xmlns:a16="http://schemas.microsoft.com/office/drawing/2014/main" id="{07EC23B9-BC52-FA8F-1FA2-CAC3F0D5AC31}"/>
              </a:ext>
            </a:extLst>
          </p:cNvPr>
          <p:cNvSpPr>
            <a:spLocks noGrp="1"/>
          </p:cNvSpPr>
          <p:nvPr>
            <p:ph idx="1"/>
          </p:nvPr>
        </p:nvSpPr>
        <p:spPr/>
        <p:txBody>
          <a:bodyPr/>
          <a:lstStyle/>
          <a:p>
            <a:r>
              <a:rPr lang="en-IN" b="1" i="0" dirty="0">
                <a:solidFill>
                  <a:srgbClr val="444444"/>
                </a:solidFill>
                <a:effectLst/>
                <a:latin typeface="PT Sans" panose="020B0503020203020204" pitchFamily="34" charset="77"/>
              </a:rPr>
              <a:t>Facade</a:t>
            </a:r>
            <a:r>
              <a:rPr lang="en-IN" b="0" i="0" dirty="0">
                <a:solidFill>
                  <a:srgbClr val="444444"/>
                </a:solidFill>
                <a:effectLst/>
                <a:latin typeface="PT Sans" panose="020B0503020203020204" pitchFamily="34" charset="77"/>
              </a:rPr>
              <a:t> is a structural design pattern that provides a simplified interface to a library, a framework, or any other complex set of classes.</a:t>
            </a:r>
          </a:p>
          <a:p>
            <a:r>
              <a:rPr lang="en-IN" dirty="0">
                <a:solidFill>
                  <a:srgbClr val="444444"/>
                </a:solidFill>
                <a:latin typeface="PT Sans" panose="020B0503020203020204" pitchFamily="34" charset="77"/>
              </a:rPr>
              <a:t>Problem:</a:t>
            </a:r>
          </a:p>
          <a:p>
            <a:pPr lvl="1"/>
            <a:r>
              <a:rPr lang="en-IN" dirty="0">
                <a:solidFill>
                  <a:srgbClr val="444444"/>
                </a:solidFill>
                <a:latin typeface="PT Sans" panose="020B0503020203020204" pitchFamily="34" charset="77"/>
              </a:rPr>
              <a:t>Imagine that you must make your code work with a broad set of objects that belong to a sophisticated library or framework. Ordinarily, you’d need to initialize all of those objects, keep track of dependencies, execute methods in the correct order, and so on.</a:t>
            </a:r>
          </a:p>
          <a:p>
            <a:pPr lvl="1"/>
            <a:endParaRPr lang="en-IN" dirty="0">
              <a:solidFill>
                <a:srgbClr val="444444"/>
              </a:solidFill>
              <a:latin typeface="PT Sans" panose="020B0503020203020204" pitchFamily="34" charset="77"/>
            </a:endParaRPr>
          </a:p>
        </p:txBody>
      </p:sp>
    </p:spTree>
    <p:extLst>
      <p:ext uri="{BB962C8B-B14F-4D97-AF65-F5344CB8AC3E}">
        <p14:creationId xmlns:p14="http://schemas.microsoft.com/office/powerpoint/2010/main" val="31744922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7CCFC-EBF5-8E7B-0B67-AD1724B3811B}"/>
              </a:ext>
            </a:extLst>
          </p:cNvPr>
          <p:cNvSpPr>
            <a:spLocks noGrp="1"/>
          </p:cNvSpPr>
          <p:nvPr>
            <p:ph type="title"/>
          </p:nvPr>
        </p:nvSpPr>
        <p:spPr/>
        <p:txBody>
          <a:bodyPr/>
          <a:lstStyle/>
          <a:p>
            <a:r>
              <a:rPr lang="en-US" dirty="0"/>
              <a:t>Façade pattern</a:t>
            </a:r>
          </a:p>
        </p:txBody>
      </p:sp>
      <p:sp>
        <p:nvSpPr>
          <p:cNvPr id="3" name="Content Placeholder 2">
            <a:extLst>
              <a:ext uri="{FF2B5EF4-FFF2-40B4-BE49-F238E27FC236}">
                <a16:creationId xmlns:a16="http://schemas.microsoft.com/office/drawing/2014/main" id="{4A84D900-5098-5BB5-B9A7-81EE032A874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6F2E420-73D0-4110-FB83-9CAFB3071814}"/>
              </a:ext>
            </a:extLst>
          </p:cNvPr>
          <p:cNvPicPr>
            <a:picLocks noChangeAspect="1"/>
          </p:cNvPicPr>
          <p:nvPr/>
        </p:nvPicPr>
        <p:blipFill>
          <a:blip r:embed="rId2"/>
          <a:stretch>
            <a:fillRect/>
          </a:stretch>
        </p:blipFill>
        <p:spPr>
          <a:xfrm>
            <a:off x="2659251" y="2068591"/>
            <a:ext cx="7772400" cy="4103609"/>
          </a:xfrm>
          <a:prstGeom prst="rect">
            <a:avLst/>
          </a:prstGeom>
        </p:spPr>
      </p:pic>
    </p:spTree>
    <p:extLst>
      <p:ext uri="{BB962C8B-B14F-4D97-AF65-F5344CB8AC3E}">
        <p14:creationId xmlns:p14="http://schemas.microsoft.com/office/powerpoint/2010/main" val="2765819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800FC-72EE-CAE3-D4B6-731A5D0D700D}"/>
              </a:ext>
            </a:extLst>
          </p:cNvPr>
          <p:cNvSpPr>
            <a:spLocks noGrp="1"/>
          </p:cNvSpPr>
          <p:nvPr>
            <p:ph type="title"/>
          </p:nvPr>
        </p:nvSpPr>
        <p:spPr/>
        <p:txBody>
          <a:bodyPr/>
          <a:lstStyle/>
          <a:p>
            <a:r>
              <a:rPr lang="en-US" dirty="0"/>
              <a:t>Design Patterns</a:t>
            </a:r>
          </a:p>
        </p:txBody>
      </p:sp>
      <p:sp>
        <p:nvSpPr>
          <p:cNvPr id="3" name="Content Placeholder 2">
            <a:extLst>
              <a:ext uri="{FF2B5EF4-FFF2-40B4-BE49-F238E27FC236}">
                <a16:creationId xmlns:a16="http://schemas.microsoft.com/office/drawing/2014/main" id="{A14A77EF-89C1-A7B0-D1A3-0B1DB2D22108}"/>
              </a:ext>
            </a:extLst>
          </p:cNvPr>
          <p:cNvSpPr>
            <a:spLocks noGrp="1"/>
          </p:cNvSpPr>
          <p:nvPr>
            <p:ph idx="1"/>
          </p:nvPr>
        </p:nvSpPr>
        <p:spPr/>
        <p:txBody>
          <a:bodyPr>
            <a:normAutofit fontScale="92500" lnSpcReduction="10000"/>
          </a:bodyPr>
          <a:lstStyle/>
          <a:p>
            <a:pPr marL="342900" lvl="0" indent="-342900">
              <a:buFont typeface="Symbol" pitchFamily="2" charset="2"/>
              <a:buChar char=""/>
            </a:pPr>
            <a:r>
              <a:rPr lang="en-IN" sz="2800" kern="100" dirty="0">
                <a:effectLst/>
                <a:latin typeface="PT Sans" panose="020B0503020203020204" pitchFamily="34" charset="77"/>
                <a:ea typeface="Aptos" panose="020B0004020202020204" pitchFamily="34" charset="0"/>
                <a:cs typeface="Courier New" panose="02070309020205020404" pitchFamily="49" charset="0"/>
              </a:rPr>
              <a:t>Understanding Problems</a:t>
            </a:r>
          </a:p>
          <a:p>
            <a:pPr marL="617220" lvl="1" indent="-342900">
              <a:buFont typeface="Symbol" pitchFamily="2" charset="2"/>
              <a:buChar char=""/>
            </a:pPr>
            <a:r>
              <a:rPr lang="en-IN" sz="2400" kern="100" dirty="0">
                <a:effectLst/>
                <a:latin typeface="PT Sans" panose="020B0503020203020204" pitchFamily="34" charset="77"/>
                <a:ea typeface="Aptos" panose="020B0004020202020204" pitchFamily="34" charset="0"/>
                <a:cs typeface="Courier New" panose="02070309020205020404" pitchFamily="49" charset="0"/>
              </a:rPr>
              <a:t>Just like how you might face a tricky situation while building your LEGO castle (like how to connect two parts), programmers often encounter similar challenges while writing code.</a:t>
            </a:r>
            <a:endParaRPr lang="en-IN" sz="2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buFont typeface="Symbol" pitchFamily="2" charset="2"/>
              <a:buChar char=""/>
            </a:pPr>
            <a:r>
              <a:rPr lang="en-IN" sz="2800" kern="100" dirty="0">
                <a:effectLst/>
                <a:latin typeface="PT Sans" panose="020B0503020203020204" pitchFamily="34" charset="77"/>
                <a:ea typeface="Aptos" panose="020B0004020202020204" pitchFamily="34" charset="0"/>
                <a:cs typeface="Courier New" panose="02070309020205020404" pitchFamily="49" charset="0"/>
              </a:rPr>
              <a:t>Finding Solutions</a:t>
            </a:r>
          </a:p>
          <a:p>
            <a:pPr marL="617220" lvl="1" indent="-342900">
              <a:buFont typeface="Symbol" pitchFamily="2" charset="2"/>
              <a:buChar char=""/>
            </a:pPr>
            <a:r>
              <a:rPr lang="en-IN" sz="2400" kern="100" dirty="0">
                <a:effectLst/>
                <a:latin typeface="PT Sans" panose="020B0503020203020204" pitchFamily="34" charset="77"/>
                <a:ea typeface="Aptos" panose="020B0004020202020204" pitchFamily="34" charset="0"/>
                <a:cs typeface="Courier New" panose="02070309020205020404" pitchFamily="49" charset="0"/>
              </a:rPr>
              <a:t>For each common problem, there's a design pattern that provides a solution. These patterns are tried and tested, so they help make the job easier and faster.</a:t>
            </a:r>
            <a:endParaRPr lang="en-IN" sz="2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buFont typeface="Symbol" pitchFamily="2" charset="2"/>
              <a:buChar char=""/>
            </a:pPr>
            <a:r>
              <a:rPr lang="en-IN" sz="2800" kern="100" dirty="0">
                <a:effectLst/>
                <a:latin typeface="PT Sans" panose="020B0503020203020204" pitchFamily="34" charset="77"/>
                <a:ea typeface="Aptos" panose="020B0004020202020204" pitchFamily="34" charset="0"/>
                <a:cs typeface="Courier New" panose="02070309020205020404" pitchFamily="49" charset="0"/>
              </a:rPr>
              <a:t>Using Design Patterns</a:t>
            </a:r>
          </a:p>
          <a:p>
            <a:pPr marL="617220" lvl="1" indent="-342900">
              <a:buFont typeface="Symbol" pitchFamily="2" charset="2"/>
              <a:buChar char=""/>
            </a:pPr>
            <a:r>
              <a:rPr lang="en-IN" sz="2400" kern="100" dirty="0">
                <a:effectLst/>
                <a:latin typeface="PT Sans" panose="020B0503020203020204" pitchFamily="34" charset="77"/>
                <a:ea typeface="Aptos" panose="020B0004020202020204" pitchFamily="34" charset="0"/>
                <a:cs typeface="Courier New" panose="02070309020205020404" pitchFamily="49" charset="0"/>
              </a:rPr>
              <a:t>When you use a design pattern, it's like following a simple set of LEGO instructions. You look at the pattern and see how to apply it in your code.</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sz="3200" dirty="0"/>
          </a:p>
        </p:txBody>
      </p:sp>
    </p:spTree>
    <p:extLst>
      <p:ext uri="{BB962C8B-B14F-4D97-AF65-F5344CB8AC3E}">
        <p14:creationId xmlns:p14="http://schemas.microsoft.com/office/powerpoint/2010/main" val="19329089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D47B4-8427-5F7C-8CE0-C0A73F88D6B9}"/>
              </a:ext>
            </a:extLst>
          </p:cNvPr>
          <p:cNvSpPr>
            <a:spLocks noGrp="1"/>
          </p:cNvSpPr>
          <p:nvPr>
            <p:ph type="title"/>
          </p:nvPr>
        </p:nvSpPr>
        <p:spPr/>
        <p:txBody>
          <a:bodyPr/>
          <a:lstStyle/>
          <a:p>
            <a:r>
              <a:rPr lang="en-US" dirty="0"/>
              <a:t>Adapter pattern</a:t>
            </a:r>
          </a:p>
        </p:txBody>
      </p:sp>
      <p:sp>
        <p:nvSpPr>
          <p:cNvPr id="3" name="Content Placeholder 2">
            <a:extLst>
              <a:ext uri="{FF2B5EF4-FFF2-40B4-BE49-F238E27FC236}">
                <a16:creationId xmlns:a16="http://schemas.microsoft.com/office/drawing/2014/main" id="{E683512C-6D92-ABD9-F07C-7CE8C28D441F}"/>
              </a:ext>
            </a:extLst>
          </p:cNvPr>
          <p:cNvSpPr>
            <a:spLocks noGrp="1"/>
          </p:cNvSpPr>
          <p:nvPr>
            <p:ph idx="1"/>
          </p:nvPr>
        </p:nvSpPr>
        <p:spPr/>
        <p:txBody>
          <a:bodyPr>
            <a:normAutofit fontScale="92500" lnSpcReduction="10000"/>
          </a:bodyPr>
          <a:lstStyle/>
          <a:p>
            <a:r>
              <a:rPr lang="en-IN" b="1" i="0" dirty="0">
                <a:solidFill>
                  <a:srgbClr val="444444"/>
                </a:solidFill>
                <a:effectLst/>
                <a:latin typeface="PT Sans" panose="020B0503020203020204" pitchFamily="34" charset="77"/>
              </a:rPr>
              <a:t>Adapter</a:t>
            </a:r>
            <a:r>
              <a:rPr lang="en-IN" b="0" i="0" dirty="0">
                <a:solidFill>
                  <a:srgbClr val="444444"/>
                </a:solidFill>
                <a:effectLst/>
                <a:latin typeface="PT Sans" panose="020B0503020203020204" pitchFamily="34" charset="77"/>
              </a:rPr>
              <a:t> is a structural design pattern that allows objects with incompatible interfaces to collaborate.</a:t>
            </a:r>
          </a:p>
          <a:p>
            <a:r>
              <a:rPr lang="en-US" dirty="0"/>
              <a:t>Problem</a:t>
            </a:r>
          </a:p>
          <a:p>
            <a:pPr lvl="1"/>
            <a:r>
              <a:rPr lang="en-IN" sz="1600" dirty="0">
                <a:solidFill>
                  <a:srgbClr val="444444"/>
                </a:solidFill>
                <a:effectLst/>
                <a:latin typeface="PT Sans" panose="020B0503020203020204" pitchFamily="34" charset="77"/>
                <a:ea typeface="Times New Roman" panose="02020603050405020304" pitchFamily="18" charset="0"/>
              </a:rPr>
              <a:t>Imagine that you’re creating a stock market monitoring app. The app downloads the stock data from multiple sources in XML format and then displays nice-looking charts and diagrams for the user.</a:t>
            </a:r>
            <a:endParaRPr lang="en-IN" sz="1600" dirty="0">
              <a:effectLst/>
              <a:latin typeface="Times New Roman" panose="02020603050405020304" pitchFamily="18" charset="0"/>
              <a:ea typeface="Times New Roman" panose="02020603050405020304" pitchFamily="18" charset="0"/>
            </a:endParaRPr>
          </a:p>
          <a:p>
            <a:pPr lvl="1"/>
            <a:r>
              <a:rPr lang="en-IN" sz="1600" dirty="0">
                <a:solidFill>
                  <a:srgbClr val="444444"/>
                </a:solidFill>
                <a:effectLst/>
                <a:latin typeface="PT Sans" panose="020B0503020203020204" pitchFamily="34" charset="77"/>
                <a:ea typeface="Times New Roman" panose="02020603050405020304" pitchFamily="18" charset="0"/>
              </a:rPr>
              <a:t>At some point, you decide to improve the app by integrating a smart 3rd-party analytics library. But there’s a catch: the analytics library only works with data in JSON format.</a:t>
            </a:r>
            <a:endParaRPr lang="en-IN" sz="1600" dirty="0">
              <a:effectLst/>
              <a:latin typeface="Times New Roman" panose="02020603050405020304" pitchFamily="18" charset="0"/>
              <a:ea typeface="Times New Roman" panose="02020603050405020304" pitchFamily="18" charset="0"/>
            </a:endParaRPr>
          </a:p>
          <a:p>
            <a:pPr lvl="1"/>
            <a:endParaRPr lang="en-IN" sz="1800" kern="100" dirty="0">
              <a:solidFill>
                <a:srgbClr val="444444"/>
              </a:solidFill>
              <a:effectLst/>
              <a:latin typeface="PT Sans" panose="020B0503020203020204" pitchFamily="34" charset="77"/>
              <a:ea typeface="Aptos" panose="020B0004020202020204" pitchFamily="34" charset="0"/>
              <a:cs typeface="Times New Roman" panose="02020603050405020304" pitchFamily="18" charset="0"/>
            </a:endParaRPr>
          </a:p>
          <a:p>
            <a:pPr lvl="1"/>
            <a:endParaRPr lang="en-IN" kern="100" dirty="0">
              <a:solidFill>
                <a:srgbClr val="444444"/>
              </a:solidFill>
              <a:latin typeface="PT Sans" panose="020B0503020203020204" pitchFamily="34" charset="77"/>
              <a:ea typeface="Aptos" panose="020B0004020202020204" pitchFamily="34" charset="0"/>
              <a:cs typeface="Times New Roman" panose="02020603050405020304" pitchFamily="18" charset="0"/>
            </a:endParaRPr>
          </a:p>
          <a:p>
            <a:pPr lvl="1"/>
            <a:endParaRPr lang="en-IN" sz="1800" kern="100" dirty="0">
              <a:solidFill>
                <a:srgbClr val="444444"/>
              </a:solidFill>
              <a:effectLst/>
              <a:latin typeface="PT Sans" panose="020B0503020203020204" pitchFamily="34" charset="77"/>
              <a:ea typeface="Aptos" panose="020B0004020202020204" pitchFamily="34" charset="0"/>
              <a:cs typeface="Times New Roman" panose="02020603050405020304" pitchFamily="18" charset="0"/>
            </a:endParaRPr>
          </a:p>
          <a:p>
            <a:pPr lvl="1"/>
            <a:endParaRPr lang="en-IN" kern="100" dirty="0">
              <a:solidFill>
                <a:srgbClr val="444444"/>
              </a:solidFill>
              <a:latin typeface="PT Sans" panose="020B0503020203020204" pitchFamily="34" charset="77"/>
              <a:ea typeface="Aptos" panose="020B0004020202020204" pitchFamily="34" charset="0"/>
              <a:cs typeface="Times New Roman" panose="02020603050405020304" pitchFamily="18" charset="0"/>
            </a:endParaRPr>
          </a:p>
          <a:p>
            <a:pPr lvl="1"/>
            <a:endParaRPr lang="en-IN" sz="1800" kern="100" dirty="0">
              <a:solidFill>
                <a:srgbClr val="444444"/>
              </a:solidFill>
              <a:effectLst/>
              <a:latin typeface="PT Sans" panose="020B0503020203020204" pitchFamily="34" charset="77"/>
              <a:ea typeface="Aptos" panose="020B0004020202020204" pitchFamily="34" charset="0"/>
              <a:cs typeface="Times New Roman" panose="02020603050405020304" pitchFamily="18" charset="0"/>
            </a:endParaRPr>
          </a:p>
          <a:p>
            <a:pPr lvl="1"/>
            <a:r>
              <a:rPr lang="en-IN" sz="1800" kern="100" dirty="0">
                <a:solidFill>
                  <a:srgbClr val="444444"/>
                </a:solidFill>
                <a:effectLst/>
                <a:latin typeface="PT Sans" panose="020B0503020203020204" pitchFamily="34" charset="77"/>
                <a:ea typeface="Aptos" panose="020B0004020202020204" pitchFamily="34" charset="0"/>
                <a:cs typeface="Times New Roman" panose="02020603050405020304" pitchFamily="18" charset="0"/>
              </a:rPr>
              <a:t>You could change the library to work with XML. However, this might break some existing code that relies on the library. And worse, you might not have access to the library’s source code in the first place, making this approach impossible.</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lvl="1"/>
            <a:endParaRPr lang="en-US" dirty="0"/>
          </a:p>
        </p:txBody>
      </p:sp>
      <p:sp>
        <p:nvSpPr>
          <p:cNvPr id="6" name="Rectangle 5">
            <a:extLst>
              <a:ext uri="{FF2B5EF4-FFF2-40B4-BE49-F238E27FC236}">
                <a16:creationId xmlns:a16="http://schemas.microsoft.com/office/drawing/2014/main" id="{CE1FC547-5C2B-B239-77A6-3245E18DB06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100" name="Picture 5" descr="The structure of the app before integration with the analytics library">
            <a:extLst>
              <a:ext uri="{FF2B5EF4-FFF2-40B4-BE49-F238E27FC236}">
                <a16:creationId xmlns:a16="http://schemas.microsoft.com/office/drawing/2014/main" id="{8025BC75-51AF-2DA8-4364-C36C2521FDFC}"/>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946366" y="3879668"/>
            <a:ext cx="3149600" cy="1308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45806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A1B0E-8492-6965-9A9D-39349BA04FA6}"/>
              </a:ext>
            </a:extLst>
          </p:cNvPr>
          <p:cNvSpPr>
            <a:spLocks noGrp="1"/>
          </p:cNvSpPr>
          <p:nvPr>
            <p:ph type="title"/>
          </p:nvPr>
        </p:nvSpPr>
        <p:spPr/>
        <p:txBody>
          <a:bodyPr/>
          <a:lstStyle/>
          <a:p>
            <a:r>
              <a:rPr lang="en-US" dirty="0"/>
              <a:t>Adapter pattern</a:t>
            </a:r>
          </a:p>
        </p:txBody>
      </p:sp>
      <p:sp>
        <p:nvSpPr>
          <p:cNvPr id="3" name="Content Placeholder 2">
            <a:extLst>
              <a:ext uri="{FF2B5EF4-FFF2-40B4-BE49-F238E27FC236}">
                <a16:creationId xmlns:a16="http://schemas.microsoft.com/office/drawing/2014/main" id="{300245A6-A35F-C4FF-92A7-EB7660D21A1C}"/>
              </a:ext>
            </a:extLst>
          </p:cNvPr>
          <p:cNvSpPr>
            <a:spLocks noGrp="1"/>
          </p:cNvSpPr>
          <p:nvPr>
            <p:ph idx="1"/>
          </p:nvPr>
        </p:nvSpPr>
        <p:spPr/>
        <p:txBody>
          <a:bodyPr/>
          <a:lstStyle/>
          <a:p>
            <a:pPr>
              <a:spcBef>
                <a:spcPts val="800"/>
              </a:spcBef>
              <a:spcAft>
                <a:spcPts val="400"/>
              </a:spcAft>
            </a:pPr>
            <a:r>
              <a:rPr lang="en-IN" sz="1800" b="1" kern="100" dirty="0">
                <a:solidFill>
                  <a:srgbClr val="444444"/>
                </a:solidFill>
                <a:effectLst/>
                <a:latin typeface="PT Sans" panose="020B0503020203020204" pitchFamily="34" charset="77"/>
                <a:ea typeface="Times New Roman" panose="02020603050405020304" pitchFamily="18" charset="0"/>
                <a:cs typeface="Times New Roman" panose="02020603050405020304" pitchFamily="18" charset="0"/>
              </a:rPr>
              <a:t>Solution</a:t>
            </a:r>
            <a:endParaRPr lang="en-IN" sz="1800" b="1"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lvl="1"/>
            <a:r>
              <a:rPr lang="en-IN" sz="1600" dirty="0">
                <a:solidFill>
                  <a:srgbClr val="444444"/>
                </a:solidFill>
                <a:effectLst/>
                <a:latin typeface="PT Sans" panose="020B0503020203020204" pitchFamily="34" charset="77"/>
                <a:ea typeface="Times New Roman" panose="02020603050405020304" pitchFamily="18" charset="0"/>
              </a:rPr>
              <a:t>You can create an </a:t>
            </a:r>
            <a:r>
              <a:rPr lang="en-IN" sz="1600" i="1" dirty="0">
                <a:solidFill>
                  <a:srgbClr val="444444"/>
                </a:solidFill>
                <a:effectLst/>
                <a:latin typeface="PT Sans" panose="020B0503020203020204" pitchFamily="34" charset="77"/>
                <a:ea typeface="Times New Roman" panose="02020603050405020304" pitchFamily="18" charset="0"/>
              </a:rPr>
              <a:t>adapter</a:t>
            </a:r>
            <a:r>
              <a:rPr lang="en-IN" sz="1600" dirty="0">
                <a:solidFill>
                  <a:srgbClr val="444444"/>
                </a:solidFill>
                <a:effectLst/>
                <a:latin typeface="PT Sans" panose="020B0503020203020204" pitchFamily="34" charset="77"/>
                <a:ea typeface="Times New Roman" panose="02020603050405020304" pitchFamily="18" charset="0"/>
              </a:rPr>
              <a:t>. This is a special object that converts the interface of one object so that another object can understand it.</a:t>
            </a:r>
            <a:endParaRPr lang="en-IN" sz="1600" dirty="0">
              <a:effectLst/>
              <a:latin typeface="Times New Roman" panose="02020603050405020304" pitchFamily="18" charset="0"/>
              <a:ea typeface="Times New Roman" panose="02020603050405020304" pitchFamily="18" charset="0"/>
            </a:endParaRPr>
          </a:p>
          <a:p>
            <a:pPr lvl="1"/>
            <a:endParaRPr lang="en-IN" sz="1600" kern="100" dirty="0">
              <a:effectLst/>
              <a:latin typeface="PT Sans" panose="020B0503020203020204" pitchFamily="34" charset="77"/>
              <a:ea typeface="Aptos" panose="020B0004020202020204" pitchFamily="34" charset="0"/>
              <a:cs typeface="Times New Roman" panose="02020603050405020304" pitchFamily="18" charset="0"/>
            </a:endParaRPr>
          </a:p>
          <a:p>
            <a:pPr lvl="1"/>
            <a:r>
              <a:rPr lang="en-IN" sz="1600" kern="100" dirty="0">
                <a:effectLst/>
                <a:latin typeface="PT Sans" panose="020B0503020203020204" pitchFamily="34" charset="77"/>
                <a:ea typeface="Aptos" panose="020B0004020202020204" pitchFamily="34" charset="0"/>
                <a:cs typeface="Times New Roman" panose="02020603050405020304" pitchFamily="18" charset="0"/>
              </a:rPr>
              <a:t>Determine the API we have and the API you need.</a:t>
            </a:r>
            <a:endParaRPr lang="en-IN" sz="1600" kern="100" dirty="0">
              <a:effectLst/>
              <a:latin typeface="Aptos" panose="020B0004020202020204" pitchFamily="34" charset="0"/>
              <a:ea typeface="Aptos" panose="020B0004020202020204" pitchFamily="34" charset="0"/>
              <a:cs typeface="Times New Roman" panose="02020603050405020304" pitchFamily="18" charset="0"/>
            </a:endParaRPr>
          </a:p>
          <a:p>
            <a:pPr lvl="1"/>
            <a:r>
              <a:rPr lang="en-IN" sz="1600" kern="100" dirty="0">
                <a:effectLst/>
                <a:latin typeface="PT Sans" panose="020B0503020203020204" pitchFamily="34" charset="77"/>
                <a:ea typeface="Aptos" panose="020B0004020202020204" pitchFamily="34" charset="0"/>
                <a:cs typeface="Times New Roman" panose="02020603050405020304" pitchFamily="18" charset="0"/>
              </a:rPr>
              <a:t>Create a component which aggregates the </a:t>
            </a:r>
            <a:r>
              <a:rPr lang="en-IN" sz="1600" kern="100" dirty="0" err="1">
                <a:effectLst/>
                <a:latin typeface="PT Sans" panose="020B0503020203020204" pitchFamily="34" charset="77"/>
                <a:ea typeface="Aptos" panose="020B0004020202020204" pitchFamily="34" charset="0"/>
                <a:cs typeface="Times New Roman" panose="02020603050405020304" pitchFamily="18" charset="0"/>
              </a:rPr>
              <a:t>adaptee</a:t>
            </a:r>
            <a:endParaRPr lang="en-IN" sz="16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5" name="Rectangle 4">
            <a:extLst>
              <a:ext uri="{FF2B5EF4-FFF2-40B4-BE49-F238E27FC236}">
                <a16:creationId xmlns:a16="http://schemas.microsoft.com/office/drawing/2014/main" id="{BCEBE18E-CB32-7058-55AC-8A75BC7601E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123" name="Picture 6" descr="Adapter's solution">
            <a:extLst>
              <a:ext uri="{FF2B5EF4-FFF2-40B4-BE49-F238E27FC236}">
                <a16:creationId xmlns:a16="http://schemas.microsoft.com/office/drawing/2014/main" id="{8B4C59BA-7A97-1207-4460-7A352A368B55}"/>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959429" y="3944982"/>
            <a:ext cx="3373262" cy="2227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07653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01D36-1C54-9035-234E-47A9AA691936}"/>
              </a:ext>
            </a:extLst>
          </p:cNvPr>
          <p:cNvSpPr>
            <a:spLocks noGrp="1"/>
          </p:cNvSpPr>
          <p:nvPr>
            <p:ph type="title"/>
          </p:nvPr>
        </p:nvSpPr>
        <p:spPr/>
        <p:txBody>
          <a:bodyPr/>
          <a:lstStyle/>
          <a:p>
            <a:r>
              <a:rPr lang="en-US" dirty="0"/>
              <a:t>Bridge pattern</a:t>
            </a:r>
          </a:p>
        </p:txBody>
      </p:sp>
      <p:sp>
        <p:nvSpPr>
          <p:cNvPr id="3" name="Content Placeholder 2">
            <a:extLst>
              <a:ext uri="{FF2B5EF4-FFF2-40B4-BE49-F238E27FC236}">
                <a16:creationId xmlns:a16="http://schemas.microsoft.com/office/drawing/2014/main" id="{9D98D702-D552-F1BC-6670-49EAA33BB372}"/>
              </a:ext>
            </a:extLst>
          </p:cNvPr>
          <p:cNvSpPr>
            <a:spLocks noGrp="1"/>
          </p:cNvSpPr>
          <p:nvPr>
            <p:ph idx="1"/>
          </p:nvPr>
        </p:nvSpPr>
        <p:spPr/>
        <p:txBody>
          <a:bodyPr/>
          <a:lstStyle/>
          <a:p>
            <a:r>
              <a:rPr lang="en-IN" sz="1800" b="1" kern="100" dirty="0">
                <a:solidFill>
                  <a:srgbClr val="444444"/>
                </a:solidFill>
                <a:effectLst/>
                <a:latin typeface="PT Sans" panose="020B0503020203020204" pitchFamily="34" charset="77"/>
                <a:ea typeface="Aptos" panose="020B0004020202020204" pitchFamily="34" charset="0"/>
                <a:cs typeface="Times New Roman" panose="02020603050405020304" pitchFamily="18" charset="0"/>
              </a:rPr>
              <a:t>Bridge</a:t>
            </a:r>
            <a:r>
              <a:rPr lang="en-IN" sz="1800" kern="100" dirty="0">
                <a:solidFill>
                  <a:srgbClr val="444444"/>
                </a:solidFill>
                <a:effectLst/>
                <a:latin typeface="PT Sans" panose="020B0503020203020204" pitchFamily="34" charset="77"/>
                <a:ea typeface="Aptos" panose="020B0004020202020204" pitchFamily="34" charset="0"/>
                <a:cs typeface="Times New Roman" panose="02020603050405020304" pitchFamily="18" charset="0"/>
              </a:rPr>
              <a:t> is a structural design pattern that lets you split a large class or a set of closely related classes into two separate hierarchies—abstraction and implementation—which can be developed independently of each other.</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IN" sz="1800" kern="100" dirty="0">
                <a:solidFill>
                  <a:srgbClr val="444444"/>
                </a:solidFill>
                <a:effectLst/>
                <a:latin typeface="PT Sans" panose="020B0503020203020204" pitchFamily="34" charset="77"/>
                <a:ea typeface="Aptos" panose="020B0004020202020204" pitchFamily="34" charset="0"/>
                <a:cs typeface="Times New Roman" panose="02020603050405020304" pitchFamily="18" charset="0"/>
              </a:rPr>
              <a:t>It’s a hierarchy breaker.</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Rectangle 2">
            <a:extLst>
              <a:ext uri="{FF2B5EF4-FFF2-40B4-BE49-F238E27FC236}">
                <a16:creationId xmlns:a16="http://schemas.microsoft.com/office/drawing/2014/main" id="{BF677B6A-36A3-702F-55C7-9C52D82402E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Picture 5">
            <a:extLst>
              <a:ext uri="{FF2B5EF4-FFF2-40B4-BE49-F238E27FC236}">
                <a16:creationId xmlns:a16="http://schemas.microsoft.com/office/drawing/2014/main" id="{9B4E0284-6779-BD7D-3520-4E5B2EFAB34B}"/>
              </a:ext>
            </a:extLst>
          </p:cNvPr>
          <p:cNvPicPr>
            <a:picLocks noChangeAspect="1"/>
          </p:cNvPicPr>
          <p:nvPr/>
        </p:nvPicPr>
        <p:blipFill>
          <a:blip r:embed="rId2"/>
          <a:stretch>
            <a:fillRect/>
          </a:stretch>
        </p:blipFill>
        <p:spPr>
          <a:xfrm>
            <a:off x="5625555" y="2766568"/>
            <a:ext cx="5016500" cy="3606800"/>
          </a:xfrm>
          <a:prstGeom prst="rect">
            <a:avLst/>
          </a:prstGeom>
        </p:spPr>
      </p:pic>
    </p:spTree>
    <p:extLst>
      <p:ext uri="{BB962C8B-B14F-4D97-AF65-F5344CB8AC3E}">
        <p14:creationId xmlns:p14="http://schemas.microsoft.com/office/powerpoint/2010/main" val="12232075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A2781-4BF2-55D0-BB44-F62B94B9971E}"/>
              </a:ext>
            </a:extLst>
          </p:cNvPr>
          <p:cNvSpPr>
            <a:spLocks noGrp="1"/>
          </p:cNvSpPr>
          <p:nvPr>
            <p:ph type="title"/>
          </p:nvPr>
        </p:nvSpPr>
        <p:spPr/>
        <p:txBody>
          <a:bodyPr/>
          <a:lstStyle/>
          <a:p>
            <a:r>
              <a:rPr lang="en-US" dirty="0"/>
              <a:t>composite pattern</a:t>
            </a:r>
          </a:p>
        </p:txBody>
      </p:sp>
      <p:sp>
        <p:nvSpPr>
          <p:cNvPr id="3" name="Content Placeholder 2">
            <a:extLst>
              <a:ext uri="{FF2B5EF4-FFF2-40B4-BE49-F238E27FC236}">
                <a16:creationId xmlns:a16="http://schemas.microsoft.com/office/drawing/2014/main" id="{3C2C6F91-DBB0-6C06-A772-212150F912E6}"/>
              </a:ext>
            </a:extLst>
          </p:cNvPr>
          <p:cNvSpPr>
            <a:spLocks noGrp="1"/>
          </p:cNvSpPr>
          <p:nvPr>
            <p:ph idx="1"/>
          </p:nvPr>
        </p:nvSpPr>
        <p:spPr/>
        <p:txBody>
          <a:bodyPr>
            <a:normAutofit/>
          </a:bodyPr>
          <a:lstStyle/>
          <a:p>
            <a:r>
              <a:rPr lang="en-IN" sz="2400" kern="100" dirty="0">
                <a:effectLst/>
                <a:latin typeface="PT Sans" panose="020B0503020203020204" pitchFamily="34" charset="77"/>
                <a:ea typeface="Aptos" panose="020B0004020202020204" pitchFamily="34" charset="0"/>
                <a:cs typeface="Courier New" panose="02070309020205020404" pitchFamily="49" charset="0"/>
              </a:rPr>
              <a:t>Motivation:</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p>
            <a:pPr lvl="1"/>
            <a:r>
              <a:rPr lang="en-IN" sz="2000" kern="100" dirty="0">
                <a:effectLst/>
                <a:latin typeface="PT Sans" panose="020B0503020203020204" pitchFamily="34" charset="77"/>
                <a:ea typeface="Aptos" panose="020B0004020202020204" pitchFamily="34" charset="0"/>
                <a:cs typeface="Courier New" panose="02070309020205020404" pitchFamily="49" charset="0"/>
              </a:rPr>
              <a:t>Objects use other objects’ fields/methods through inheritance and composition.</a:t>
            </a:r>
            <a:endParaRPr lang="en-IN" sz="2000" kern="100" dirty="0">
              <a:effectLst/>
              <a:latin typeface="Aptos" panose="020B0004020202020204" pitchFamily="34" charset="0"/>
              <a:ea typeface="Aptos" panose="020B0004020202020204" pitchFamily="34" charset="0"/>
              <a:cs typeface="Times New Roman" panose="02020603050405020304" pitchFamily="18" charset="0"/>
            </a:endParaRPr>
          </a:p>
          <a:p>
            <a:pPr lvl="1"/>
            <a:r>
              <a:rPr lang="en-IN" sz="2000" kern="100" dirty="0">
                <a:effectLst/>
                <a:latin typeface="PT Sans" panose="020B0503020203020204" pitchFamily="34" charset="77"/>
                <a:ea typeface="Aptos" panose="020B0004020202020204" pitchFamily="34" charset="0"/>
                <a:cs typeface="Courier New" panose="02070309020205020404" pitchFamily="49" charset="0"/>
              </a:rPr>
              <a:t>Composition lets us make compound objects</a:t>
            </a:r>
            <a:endParaRPr lang="en-IN" sz="2000" kern="100" dirty="0">
              <a:effectLst/>
              <a:latin typeface="Aptos" panose="020B0004020202020204" pitchFamily="34" charset="0"/>
              <a:ea typeface="Aptos" panose="020B0004020202020204" pitchFamily="34" charset="0"/>
              <a:cs typeface="Times New Roman" panose="02020603050405020304" pitchFamily="18" charset="0"/>
            </a:endParaRPr>
          </a:p>
          <a:p>
            <a:pPr lvl="1"/>
            <a:r>
              <a:rPr lang="en-IN" sz="2000" kern="100" dirty="0">
                <a:effectLst/>
                <a:latin typeface="PT Sans" panose="020B0503020203020204" pitchFamily="34" charset="77"/>
                <a:ea typeface="Aptos" panose="020B0004020202020204" pitchFamily="34" charset="0"/>
                <a:cs typeface="Courier New" panose="02070309020205020404" pitchFamily="49" charset="0"/>
              </a:rPr>
              <a:t>Composite design pattern is used to treat both single(scalar) and composite objects uniformly</a:t>
            </a:r>
            <a:endParaRPr lang="en-IN" sz="20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p>
            <a:pPr lvl="1"/>
            <a:r>
              <a:rPr lang="en-IN" sz="2000" kern="100" dirty="0">
                <a:effectLst/>
                <a:latin typeface="PT Sans" panose="020B0503020203020204" pitchFamily="34" charset="77"/>
                <a:ea typeface="Aptos" panose="020B0004020202020204" pitchFamily="34" charset="0"/>
                <a:cs typeface="Courier New" panose="02070309020205020404" pitchFamily="49" charset="0"/>
              </a:rPr>
              <a:t>Using the Composite pattern makes sense only when the core model of your app can be represented as a tree. </a:t>
            </a:r>
            <a:endParaRPr lang="en-IN" sz="2000" kern="100" dirty="0">
              <a:effectLst/>
              <a:latin typeface="Aptos" panose="020B0004020202020204" pitchFamily="34" charset="0"/>
              <a:ea typeface="Aptos" panose="020B0004020202020204" pitchFamily="34" charset="0"/>
              <a:cs typeface="Times New Roman" panose="02020603050405020304" pitchFamily="18" charset="0"/>
            </a:endParaRPr>
          </a:p>
          <a:p>
            <a:pPr lvl="1"/>
            <a:r>
              <a:rPr lang="en-IN" sz="2000" kern="100" dirty="0">
                <a:effectLst/>
                <a:latin typeface="PT Sans" panose="020B0503020203020204" pitchFamily="34" charset="77"/>
                <a:ea typeface="Aptos" panose="020B0004020202020204" pitchFamily="34" charset="0"/>
                <a:cs typeface="Courier New" panose="02070309020205020404" pitchFamily="49" charset="0"/>
              </a:rPr>
              <a:t>For example, imagine that you have two types of objects: Products and Boxes. A Box can contain several Products as well as a number of smaller Boxes. These little Boxes can also hold some Products or even smaller Boxes, and so on.</a:t>
            </a:r>
            <a:endParaRPr lang="en-IN" sz="20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sz="2800" dirty="0"/>
          </a:p>
        </p:txBody>
      </p:sp>
    </p:spTree>
    <p:extLst>
      <p:ext uri="{BB962C8B-B14F-4D97-AF65-F5344CB8AC3E}">
        <p14:creationId xmlns:p14="http://schemas.microsoft.com/office/powerpoint/2010/main" val="12003304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CEA31-8DB2-FD60-87CA-8F02B8084DE6}"/>
              </a:ext>
            </a:extLst>
          </p:cNvPr>
          <p:cNvSpPr>
            <a:spLocks noGrp="1"/>
          </p:cNvSpPr>
          <p:nvPr>
            <p:ph type="title"/>
          </p:nvPr>
        </p:nvSpPr>
        <p:spPr/>
        <p:txBody>
          <a:bodyPr/>
          <a:lstStyle/>
          <a:p>
            <a:r>
              <a:rPr lang="en-US" dirty="0"/>
              <a:t>Composite pattern</a:t>
            </a:r>
          </a:p>
        </p:txBody>
      </p:sp>
      <p:sp>
        <p:nvSpPr>
          <p:cNvPr id="3" name="Content Placeholder 2">
            <a:extLst>
              <a:ext uri="{FF2B5EF4-FFF2-40B4-BE49-F238E27FC236}">
                <a16:creationId xmlns:a16="http://schemas.microsoft.com/office/drawing/2014/main" id="{C347711B-1E3E-D6A2-CAC1-67F54807F3E2}"/>
              </a:ext>
            </a:extLst>
          </p:cNvPr>
          <p:cNvSpPr>
            <a:spLocks noGrp="1"/>
          </p:cNvSpPr>
          <p:nvPr>
            <p:ph idx="1"/>
          </p:nvPr>
        </p:nvSpPr>
        <p:spPr/>
        <p:txBody>
          <a:bodyPr/>
          <a:lstStyle/>
          <a:p>
            <a:endParaRPr lang="en-US"/>
          </a:p>
        </p:txBody>
      </p:sp>
      <p:pic>
        <p:nvPicPr>
          <p:cNvPr id="4" name="Picture 3" descr="A diagram of a structure&#10;&#10;Description automatically generated">
            <a:extLst>
              <a:ext uri="{FF2B5EF4-FFF2-40B4-BE49-F238E27FC236}">
                <a16:creationId xmlns:a16="http://schemas.microsoft.com/office/drawing/2014/main" id="{20D2FF2C-B21F-23C7-EDA1-5AA9166054B7}"/>
              </a:ext>
            </a:extLst>
          </p:cNvPr>
          <p:cNvPicPr>
            <a:picLocks noChangeAspect="1"/>
          </p:cNvPicPr>
          <p:nvPr/>
        </p:nvPicPr>
        <p:blipFill>
          <a:blip r:embed="rId2"/>
          <a:stretch>
            <a:fillRect/>
          </a:stretch>
        </p:blipFill>
        <p:spPr>
          <a:xfrm>
            <a:off x="1476465" y="2464435"/>
            <a:ext cx="4863920" cy="2512514"/>
          </a:xfrm>
          <a:prstGeom prst="rect">
            <a:avLst/>
          </a:prstGeom>
        </p:spPr>
      </p:pic>
    </p:spTree>
    <p:extLst>
      <p:ext uri="{BB962C8B-B14F-4D97-AF65-F5344CB8AC3E}">
        <p14:creationId xmlns:p14="http://schemas.microsoft.com/office/powerpoint/2010/main" val="10695592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8C341-1A63-E6B4-4022-D0CA423E42AB}"/>
              </a:ext>
            </a:extLst>
          </p:cNvPr>
          <p:cNvSpPr>
            <a:spLocks noGrp="1"/>
          </p:cNvSpPr>
          <p:nvPr>
            <p:ph type="title"/>
          </p:nvPr>
        </p:nvSpPr>
        <p:spPr/>
        <p:txBody>
          <a:bodyPr/>
          <a:lstStyle/>
          <a:p>
            <a:r>
              <a:rPr lang="en-US" dirty="0"/>
              <a:t>Flyweight pattern</a:t>
            </a:r>
          </a:p>
        </p:txBody>
      </p:sp>
      <p:sp>
        <p:nvSpPr>
          <p:cNvPr id="3" name="Content Placeholder 2">
            <a:extLst>
              <a:ext uri="{FF2B5EF4-FFF2-40B4-BE49-F238E27FC236}">
                <a16:creationId xmlns:a16="http://schemas.microsoft.com/office/drawing/2014/main" id="{E59EAC81-FB65-0C13-52F1-9AF917C93ECF}"/>
              </a:ext>
            </a:extLst>
          </p:cNvPr>
          <p:cNvSpPr>
            <a:spLocks noGrp="1"/>
          </p:cNvSpPr>
          <p:nvPr>
            <p:ph idx="1"/>
          </p:nvPr>
        </p:nvSpPr>
        <p:spPr/>
        <p:txBody>
          <a:bodyPr/>
          <a:lstStyle/>
          <a:p>
            <a:r>
              <a:rPr lang="en-US" dirty="0"/>
              <a:t>Motivation</a:t>
            </a:r>
          </a:p>
          <a:p>
            <a:pPr marL="742950" lvl="1" indent="-285750">
              <a:buFont typeface="+mj-lt"/>
              <a:buAutoNum type="arabicPeriod"/>
            </a:pPr>
            <a:r>
              <a:rPr lang="en-IN" sz="2000" kern="100" dirty="0">
                <a:effectLst/>
                <a:latin typeface="PT Sans" panose="020B0503020203020204" pitchFamily="34" charset="77"/>
                <a:ea typeface="Aptos" panose="020B0004020202020204" pitchFamily="34" charset="0"/>
                <a:cs typeface="Courier New" panose="02070309020205020404" pitchFamily="49" charset="0"/>
              </a:rPr>
              <a:t>Conserves memory by sharing “expensive” objects. “expensive” objects – objects which require much space</a:t>
            </a:r>
            <a:endParaRPr lang="en-IN" sz="20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buFont typeface="+mj-lt"/>
              <a:buAutoNum type="arabicPeriod"/>
            </a:pPr>
            <a:r>
              <a:rPr lang="en-IN" sz="2000" kern="100" dirty="0">
                <a:effectLst/>
                <a:latin typeface="PT Sans" panose="020B0503020203020204" pitchFamily="34" charset="77"/>
                <a:ea typeface="Aptos" panose="020B0004020202020204" pitchFamily="34" charset="0"/>
                <a:cs typeface="Courier New" panose="02070309020205020404" pitchFamily="49" charset="0"/>
              </a:rPr>
              <a:t>Flyweight objects are immutable – changes effect other objects</a:t>
            </a:r>
            <a:endParaRPr lang="en-IN" sz="20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buFont typeface="+mj-lt"/>
              <a:buAutoNum type="arabicPeriod"/>
            </a:pPr>
            <a:r>
              <a:rPr lang="en-IN" sz="2000" kern="100" dirty="0">
                <a:effectLst/>
                <a:latin typeface="PT Sans" panose="020B0503020203020204" pitchFamily="34" charset="77"/>
                <a:ea typeface="Aptos" panose="020B0004020202020204" pitchFamily="34" charset="0"/>
                <a:cs typeface="Courier New" panose="02070309020205020404" pitchFamily="49" charset="0"/>
              </a:rPr>
              <a:t>Benefit:	</a:t>
            </a:r>
            <a:endParaRPr lang="en-IN" sz="2000" kern="100" dirty="0">
              <a:effectLst/>
              <a:latin typeface="Aptos" panose="020B0004020202020204" pitchFamily="34" charset="0"/>
              <a:ea typeface="Aptos" panose="020B0004020202020204" pitchFamily="34" charset="0"/>
              <a:cs typeface="Times New Roman" panose="02020603050405020304" pitchFamily="18" charset="0"/>
            </a:endParaRPr>
          </a:p>
          <a:p>
            <a:pPr marL="1143000" lvl="2" indent="-228600">
              <a:buSzPts val="1000"/>
              <a:buFont typeface="Wingdings" pitchFamily="2" charset="2"/>
              <a:buChar char=""/>
              <a:tabLst>
                <a:tab pos="1371600" algn="l"/>
              </a:tabLst>
            </a:pPr>
            <a:r>
              <a:rPr lang="en-IN" sz="2000" kern="100" dirty="0">
                <a:effectLst/>
                <a:latin typeface="PT Sans" panose="020B0503020203020204" pitchFamily="34" charset="77"/>
                <a:ea typeface="Aptos" panose="020B0004020202020204" pitchFamily="34" charset="0"/>
                <a:cs typeface="Courier New" panose="02070309020205020404" pitchFamily="49" charset="0"/>
              </a:rPr>
              <a:t>Reduce # of objects</a:t>
            </a:r>
            <a:endParaRPr lang="en-IN" sz="2000" kern="100" dirty="0">
              <a:latin typeface="Aptos" panose="020B0004020202020204" pitchFamily="34" charset="0"/>
              <a:ea typeface="Aptos" panose="020B0004020202020204" pitchFamily="34" charset="0"/>
              <a:cs typeface="Times New Roman" panose="02020603050405020304" pitchFamily="18" charset="0"/>
            </a:endParaRPr>
          </a:p>
          <a:p>
            <a:pPr marL="1143000" lvl="2" indent="-228600">
              <a:buSzPts val="1000"/>
              <a:buFont typeface="Wingdings" pitchFamily="2" charset="2"/>
              <a:buChar char=""/>
              <a:tabLst>
                <a:tab pos="1371600" algn="l"/>
              </a:tabLst>
            </a:pPr>
            <a:r>
              <a:rPr lang="en-IN" sz="2000" kern="100" dirty="0">
                <a:effectLst/>
                <a:latin typeface="PT Sans" panose="020B0503020203020204" pitchFamily="34" charset="77"/>
                <a:ea typeface="Aptos" panose="020B0004020202020204" pitchFamily="34" charset="0"/>
                <a:cs typeface="Courier New" panose="02070309020205020404" pitchFamily="49" charset="0"/>
              </a:rPr>
              <a:t>Decrease memory consumption</a:t>
            </a:r>
          </a:p>
          <a:p>
            <a:pPr marL="1143000" lvl="2" indent="-228600">
              <a:buSzPts val="1000"/>
              <a:buFont typeface="Wingdings" pitchFamily="2" charset="2"/>
              <a:buChar char=""/>
              <a:tabLst>
                <a:tab pos="1371600" algn="l"/>
              </a:tabLst>
            </a:pPr>
            <a:r>
              <a:rPr lang="en-IN" sz="2000" kern="100" dirty="0">
                <a:latin typeface="PT Sans" panose="020B0503020203020204" pitchFamily="34" charset="77"/>
                <a:ea typeface="Aptos" panose="020B0004020202020204" pitchFamily="34" charset="0"/>
                <a:cs typeface="Courier New" panose="02070309020205020404" pitchFamily="49" charset="0"/>
              </a:rPr>
              <a:t>Increase Performance</a:t>
            </a:r>
            <a:endParaRPr lang="en-IN" sz="2000" kern="100" dirty="0">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6740338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C310E-7319-9FFD-C87F-9A5373D4EBE5}"/>
              </a:ext>
            </a:extLst>
          </p:cNvPr>
          <p:cNvSpPr>
            <a:spLocks noGrp="1"/>
          </p:cNvSpPr>
          <p:nvPr>
            <p:ph type="title"/>
          </p:nvPr>
        </p:nvSpPr>
        <p:spPr/>
        <p:txBody>
          <a:bodyPr/>
          <a:lstStyle/>
          <a:p>
            <a:r>
              <a:rPr lang="en-US" dirty="0"/>
              <a:t>Proxy pattern</a:t>
            </a:r>
          </a:p>
        </p:txBody>
      </p:sp>
      <p:sp>
        <p:nvSpPr>
          <p:cNvPr id="3" name="Content Placeholder 2">
            <a:extLst>
              <a:ext uri="{FF2B5EF4-FFF2-40B4-BE49-F238E27FC236}">
                <a16:creationId xmlns:a16="http://schemas.microsoft.com/office/drawing/2014/main" id="{1E4CE968-D046-8BAE-7C69-BC0B499EC09E}"/>
              </a:ext>
            </a:extLst>
          </p:cNvPr>
          <p:cNvSpPr>
            <a:spLocks noGrp="1"/>
          </p:cNvSpPr>
          <p:nvPr>
            <p:ph idx="1"/>
          </p:nvPr>
        </p:nvSpPr>
        <p:spPr/>
        <p:txBody>
          <a:bodyPr/>
          <a:lstStyle/>
          <a:p>
            <a:r>
              <a:rPr lang="en-IN" sz="1800" kern="100" dirty="0">
                <a:effectLst/>
                <a:latin typeface="PT Sans" panose="020B0503020203020204" pitchFamily="34" charset="77"/>
                <a:ea typeface="Aptos" panose="020B0004020202020204" pitchFamily="34" charset="0"/>
                <a:cs typeface="Courier New" panose="02070309020205020404" pitchFamily="49" charset="0"/>
              </a:rPr>
              <a:t>Proxy is a structural design pattern that lets you provide a substitute or placeholder for another object. A proxy controls access to the original object, allowing you to perform something either before or after the request gets through to the original object.</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pic>
        <p:nvPicPr>
          <p:cNvPr id="4" name="Picture 3" descr="A screenshot of a computer&#10;&#10;Description automatically generated">
            <a:extLst>
              <a:ext uri="{FF2B5EF4-FFF2-40B4-BE49-F238E27FC236}">
                <a16:creationId xmlns:a16="http://schemas.microsoft.com/office/drawing/2014/main" id="{00E69EE7-0A5B-88E5-D3C5-954A5BB09EB7}"/>
              </a:ext>
            </a:extLst>
          </p:cNvPr>
          <p:cNvPicPr>
            <a:picLocks noChangeAspect="1"/>
          </p:cNvPicPr>
          <p:nvPr/>
        </p:nvPicPr>
        <p:blipFill>
          <a:blip r:embed="rId2"/>
          <a:stretch>
            <a:fillRect/>
          </a:stretch>
        </p:blipFill>
        <p:spPr>
          <a:xfrm>
            <a:off x="1290183" y="3242927"/>
            <a:ext cx="7561051" cy="1551142"/>
          </a:xfrm>
          <a:prstGeom prst="rect">
            <a:avLst/>
          </a:prstGeom>
        </p:spPr>
      </p:pic>
    </p:spTree>
    <p:extLst>
      <p:ext uri="{BB962C8B-B14F-4D97-AF65-F5344CB8AC3E}">
        <p14:creationId xmlns:p14="http://schemas.microsoft.com/office/powerpoint/2010/main" val="14660471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5D99-B994-372B-60A7-AECC01800363}"/>
              </a:ext>
            </a:extLst>
          </p:cNvPr>
          <p:cNvSpPr>
            <a:spLocks noGrp="1"/>
          </p:cNvSpPr>
          <p:nvPr>
            <p:ph type="title"/>
          </p:nvPr>
        </p:nvSpPr>
        <p:spPr/>
        <p:txBody>
          <a:bodyPr/>
          <a:lstStyle/>
          <a:p>
            <a:r>
              <a:rPr lang="en-US" dirty="0"/>
              <a:t>Behavioral design pattern</a:t>
            </a:r>
          </a:p>
        </p:txBody>
      </p:sp>
      <p:sp>
        <p:nvSpPr>
          <p:cNvPr id="3" name="Content Placeholder 2">
            <a:extLst>
              <a:ext uri="{FF2B5EF4-FFF2-40B4-BE49-F238E27FC236}">
                <a16:creationId xmlns:a16="http://schemas.microsoft.com/office/drawing/2014/main" id="{6B9D5239-CD46-567A-E9E9-F9516D6E0433}"/>
              </a:ext>
            </a:extLst>
          </p:cNvPr>
          <p:cNvSpPr>
            <a:spLocks noGrp="1"/>
          </p:cNvSpPr>
          <p:nvPr>
            <p:ph idx="1"/>
          </p:nvPr>
        </p:nvSpPr>
        <p:spPr/>
        <p:txBody>
          <a:bodyPr/>
          <a:lstStyle/>
          <a:p>
            <a:r>
              <a:rPr lang="en-IN" sz="1800" kern="100" dirty="0" err="1">
                <a:solidFill>
                  <a:srgbClr val="444444"/>
                </a:solidFill>
                <a:effectLst/>
                <a:latin typeface="PT Sans" panose="020B0503020203020204" pitchFamily="34" charset="77"/>
                <a:ea typeface="Aptos" panose="020B0004020202020204" pitchFamily="34" charset="0"/>
                <a:cs typeface="Times New Roman" panose="02020603050405020304" pitchFamily="18" charset="0"/>
              </a:rPr>
              <a:t>Behavioral</a:t>
            </a:r>
            <a:r>
              <a:rPr lang="en-IN" sz="1800" kern="100" dirty="0">
                <a:solidFill>
                  <a:srgbClr val="444444"/>
                </a:solidFill>
                <a:effectLst/>
                <a:latin typeface="PT Sans" panose="020B0503020203020204" pitchFamily="34" charset="77"/>
                <a:ea typeface="Aptos" panose="020B0004020202020204" pitchFamily="34" charset="0"/>
                <a:cs typeface="Times New Roman" panose="02020603050405020304" pitchFamily="18" charset="0"/>
              </a:rPr>
              <a:t> design patterns are concerned with algorithms and the assignment of responsibilities between objects.</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7543630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B173A-AAD7-EBB1-C398-5CE6FC05D34C}"/>
              </a:ext>
            </a:extLst>
          </p:cNvPr>
          <p:cNvSpPr>
            <a:spLocks noGrp="1"/>
          </p:cNvSpPr>
          <p:nvPr>
            <p:ph type="title"/>
          </p:nvPr>
        </p:nvSpPr>
        <p:spPr/>
        <p:txBody>
          <a:bodyPr/>
          <a:lstStyle/>
          <a:p>
            <a:r>
              <a:rPr lang="en-US" dirty="0"/>
              <a:t>Chain of responsibility</a:t>
            </a:r>
          </a:p>
        </p:txBody>
      </p:sp>
      <p:sp>
        <p:nvSpPr>
          <p:cNvPr id="3" name="Content Placeholder 2">
            <a:extLst>
              <a:ext uri="{FF2B5EF4-FFF2-40B4-BE49-F238E27FC236}">
                <a16:creationId xmlns:a16="http://schemas.microsoft.com/office/drawing/2014/main" id="{B4AEA971-AD8D-5025-75F2-2FB56C11A70B}"/>
              </a:ext>
            </a:extLst>
          </p:cNvPr>
          <p:cNvSpPr>
            <a:spLocks noGrp="1"/>
          </p:cNvSpPr>
          <p:nvPr>
            <p:ph idx="1"/>
          </p:nvPr>
        </p:nvSpPr>
        <p:spPr/>
        <p:txBody>
          <a:bodyPr/>
          <a:lstStyle/>
          <a:p>
            <a:r>
              <a:rPr lang="en-IN" sz="1800" b="1" kern="100" dirty="0">
                <a:solidFill>
                  <a:srgbClr val="444444"/>
                </a:solidFill>
                <a:effectLst/>
                <a:latin typeface="PT Sans" panose="020B0503020203020204" pitchFamily="34" charset="77"/>
                <a:ea typeface="Aptos" panose="020B0004020202020204" pitchFamily="34" charset="0"/>
                <a:cs typeface="Times New Roman" panose="02020603050405020304" pitchFamily="18" charset="0"/>
              </a:rPr>
              <a:t>Chain of Responsibility</a:t>
            </a:r>
            <a:r>
              <a:rPr lang="en-IN" sz="1800" kern="100" dirty="0">
                <a:solidFill>
                  <a:srgbClr val="444444"/>
                </a:solidFill>
                <a:effectLst/>
                <a:latin typeface="PT Sans" panose="020B0503020203020204" pitchFamily="34" charset="77"/>
                <a:ea typeface="Aptos" panose="020B0004020202020204" pitchFamily="34" charset="0"/>
                <a:cs typeface="Times New Roman" panose="02020603050405020304" pitchFamily="18" charset="0"/>
              </a:rPr>
              <a:t> is a </a:t>
            </a:r>
            <a:r>
              <a:rPr lang="en-IN" sz="1800" kern="100" dirty="0" err="1">
                <a:solidFill>
                  <a:srgbClr val="444444"/>
                </a:solidFill>
                <a:effectLst/>
                <a:latin typeface="PT Sans" panose="020B0503020203020204" pitchFamily="34" charset="77"/>
                <a:ea typeface="Aptos" panose="020B0004020202020204" pitchFamily="34" charset="0"/>
                <a:cs typeface="Times New Roman" panose="02020603050405020304" pitchFamily="18" charset="0"/>
              </a:rPr>
              <a:t>behavioral</a:t>
            </a:r>
            <a:r>
              <a:rPr lang="en-IN" sz="1800" kern="100" dirty="0">
                <a:solidFill>
                  <a:srgbClr val="444444"/>
                </a:solidFill>
                <a:effectLst/>
                <a:latin typeface="PT Sans" panose="020B0503020203020204" pitchFamily="34" charset="77"/>
                <a:ea typeface="Aptos" panose="020B0004020202020204" pitchFamily="34" charset="0"/>
                <a:cs typeface="Times New Roman" panose="02020603050405020304" pitchFamily="18" charset="0"/>
              </a:rPr>
              <a:t> design pattern that lets you pass requests along a chain of handlers. Upon receiving a request, each handler decides either to process the request or to pass it to the next handler in the chain.</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Rectangle 2">
            <a:extLst>
              <a:ext uri="{FF2B5EF4-FFF2-40B4-BE49-F238E27FC236}">
                <a16:creationId xmlns:a16="http://schemas.microsoft.com/office/drawing/2014/main" id="{A0110691-1A5A-404C-5BF9-1D30E3745359}"/>
              </a:ext>
            </a:extLst>
          </p:cNvPr>
          <p:cNvSpPr>
            <a:spLocks noChangeArrowheads="1"/>
          </p:cNvSpPr>
          <p:nvPr/>
        </p:nvSpPr>
        <p:spPr bwMode="auto">
          <a:xfrm>
            <a:off x="1580606" y="347472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Table 5">
            <a:extLst>
              <a:ext uri="{FF2B5EF4-FFF2-40B4-BE49-F238E27FC236}">
                <a16:creationId xmlns:a16="http://schemas.microsoft.com/office/drawing/2014/main" id="{5D96F1BE-F933-38EE-3199-6BD6FB147C26}"/>
              </a:ext>
            </a:extLst>
          </p:cNvPr>
          <p:cNvGraphicFramePr>
            <a:graphicFrameLocks noGrp="1"/>
          </p:cNvGraphicFramePr>
          <p:nvPr>
            <p:extLst>
              <p:ext uri="{D42A27DB-BD31-4B8C-83A1-F6EECF244321}">
                <p14:modId xmlns:p14="http://schemas.microsoft.com/office/powerpoint/2010/main" val="584348308"/>
              </p:ext>
            </p:extLst>
          </p:nvPr>
        </p:nvGraphicFramePr>
        <p:xfrm>
          <a:off x="1326606" y="3084141"/>
          <a:ext cx="9795546" cy="2871211"/>
        </p:xfrm>
        <a:graphic>
          <a:graphicData uri="http://schemas.openxmlformats.org/drawingml/2006/table">
            <a:tbl>
              <a:tblPr firstRow="1" bandRow="1">
                <a:tableStyleId>{2D5ABB26-0587-4C30-8999-92F81FD0307C}</a:tableStyleId>
              </a:tblPr>
              <a:tblGrid>
                <a:gridCol w="4897773">
                  <a:extLst>
                    <a:ext uri="{9D8B030D-6E8A-4147-A177-3AD203B41FA5}">
                      <a16:colId xmlns:a16="http://schemas.microsoft.com/office/drawing/2014/main" val="295396298"/>
                    </a:ext>
                  </a:extLst>
                </a:gridCol>
                <a:gridCol w="4897773">
                  <a:extLst>
                    <a:ext uri="{9D8B030D-6E8A-4147-A177-3AD203B41FA5}">
                      <a16:colId xmlns:a16="http://schemas.microsoft.com/office/drawing/2014/main" val="3118108214"/>
                    </a:ext>
                  </a:extLst>
                </a:gridCol>
              </a:tblGrid>
              <a:tr h="2871211">
                <a:tc>
                  <a:txBody>
                    <a:bodyPr/>
                    <a:lstStyle/>
                    <a:p>
                      <a:r>
                        <a:rPr lang="en-US" dirty="0"/>
                        <a:t>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i="1" kern="1200" dirty="0">
                          <a:solidFill>
                            <a:schemeClr val="tx1"/>
                          </a:solidFill>
                          <a:effectLst/>
                          <a:latin typeface="+mn-lt"/>
                          <a:ea typeface="+mn-ea"/>
                          <a:cs typeface="+mn-cs"/>
                        </a:rPr>
                        <a:t>The bigger the code grew, the messier it became.</a:t>
                      </a:r>
                      <a:endParaRPr lang="en-IN" sz="1800" kern="1200" dirty="0">
                        <a:solidFill>
                          <a:schemeClr val="tx1"/>
                        </a:solidFill>
                        <a:effectLst/>
                        <a:latin typeface="+mn-lt"/>
                        <a:ea typeface="+mn-ea"/>
                        <a:cs typeface="+mn-cs"/>
                      </a:endParaRPr>
                    </a:p>
                    <a:p>
                      <a:endParaRPr lang="en-US" dirty="0"/>
                    </a:p>
                  </a:txBody>
                  <a:tcPr/>
                </a:tc>
                <a:tc>
                  <a:txBody>
                    <a:bodyPr/>
                    <a:lstStyle/>
                    <a:p>
                      <a:r>
                        <a:rPr lang="en-US" dirty="0"/>
                        <a:t>Solution: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kern="1200" dirty="0">
                          <a:solidFill>
                            <a:schemeClr val="tx1"/>
                          </a:solidFill>
                          <a:effectLst/>
                          <a:latin typeface="+mn-lt"/>
                          <a:ea typeface="+mn-ea"/>
                          <a:cs typeface="+mn-cs"/>
                        </a:rPr>
                        <a:t>Chain of Responsibility</a:t>
                      </a:r>
                      <a:r>
                        <a:rPr lang="en-IN" sz="1800" kern="1200" dirty="0">
                          <a:solidFill>
                            <a:schemeClr val="tx1"/>
                          </a:solidFill>
                          <a:effectLst/>
                          <a:latin typeface="+mn-lt"/>
                          <a:ea typeface="+mn-ea"/>
                          <a:cs typeface="+mn-cs"/>
                        </a:rPr>
                        <a:t> relies on transforming particular </a:t>
                      </a:r>
                      <a:r>
                        <a:rPr lang="en-IN" sz="1800" kern="1200" dirty="0" err="1">
                          <a:solidFill>
                            <a:schemeClr val="tx1"/>
                          </a:solidFill>
                          <a:effectLst/>
                          <a:latin typeface="+mn-lt"/>
                          <a:ea typeface="+mn-ea"/>
                          <a:cs typeface="+mn-cs"/>
                        </a:rPr>
                        <a:t>behaviors</a:t>
                      </a:r>
                      <a:r>
                        <a:rPr lang="en-IN" sz="1800" kern="1200" dirty="0">
                          <a:solidFill>
                            <a:schemeClr val="tx1"/>
                          </a:solidFill>
                          <a:effectLst/>
                          <a:latin typeface="+mn-lt"/>
                          <a:ea typeface="+mn-ea"/>
                          <a:cs typeface="+mn-cs"/>
                        </a:rPr>
                        <a:t> into stand-alone objects called </a:t>
                      </a:r>
                      <a:r>
                        <a:rPr lang="en-IN" sz="1800" i="1" kern="1200" dirty="0">
                          <a:solidFill>
                            <a:schemeClr val="tx1"/>
                          </a:solidFill>
                          <a:effectLst/>
                          <a:latin typeface="+mn-lt"/>
                          <a:ea typeface="+mn-ea"/>
                          <a:cs typeface="+mn-cs"/>
                        </a:rPr>
                        <a:t>handlers</a:t>
                      </a:r>
                      <a:r>
                        <a:rPr lang="en-IN" sz="1800" kern="1200" dirty="0">
                          <a:solidFill>
                            <a:schemeClr val="tx1"/>
                          </a:solidFill>
                          <a:effectLst/>
                          <a:latin typeface="+mn-lt"/>
                          <a:ea typeface="+mn-ea"/>
                          <a:cs typeface="+mn-cs"/>
                        </a:rPr>
                        <a:t>.</a:t>
                      </a:r>
                    </a:p>
                    <a:p>
                      <a:endParaRPr lang="en-US" dirty="0"/>
                    </a:p>
                  </a:txBody>
                  <a:tcPr/>
                </a:tc>
                <a:extLst>
                  <a:ext uri="{0D108BD9-81ED-4DB2-BD59-A6C34878D82A}">
                    <a16:rowId xmlns:a16="http://schemas.microsoft.com/office/drawing/2014/main" val="884412941"/>
                  </a:ext>
                </a:extLst>
              </a:tr>
            </a:tbl>
          </a:graphicData>
        </a:graphic>
      </p:graphicFrame>
      <p:sp>
        <p:nvSpPr>
          <p:cNvPr id="7" name="Rectangle 4">
            <a:extLst>
              <a:ext uri="{FF2B5EF4-FFF2-40B4-BE49-F238E27FC236}">
                <a16:creationId xmlns:a16="http://schemas.microsoft.com/office/drawing/2014/main" id="{9F31CE5B-9BC4-04FE-225C-7166E7AFF5B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171" name="Picture 15" descr="With each new check the code became bigger, messier, and uglier">
            <a:extLst>
              <a:ext uri="{FF2B5EF4-FFF2-40B4-BE49-F238E27FC236}">
                <a16:creationId xmlns:a16="http://schemas.microsoft.com/office/drawing/2014/main" id="{A84BC72B-9238-0AF5-F5BE-7BB6C700B003}"/>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326606" y="4279900"/>
            <a:ext cx="3124200" cy="18923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6">
            <a:extLst>
              <a:ext uri="{FF2B5EF4-FFF2-40B4-BE49-F238E27FC236}">
                <a16:creationId xmlns:a16="http://schemas.microsoft.com/office/drawing/2014/main" id="{00410298-67AE-4EAA-6EEC-68D0881740ED}"/>
              </a:ext>
            </a:extLst>
          </p:cNvPr>
          <p:cNvSpPr>
            <a:spLocks noChangeArrowheads="1"/>
          </p:cNvSpPr>
          <p:nvPr/>
        </p:nvSpPr>
        <p:spPr bwMode="auto">
          <a:xfrm>
            <a:off x="5543005" y="4754986"/>
            <a:ext cx="1382966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7173" name="Picture 16" descr="Handlers are lined-up one by one, forming a chain">
            <a:extLst>
              <a:ext uri="{FF2B5EF4-FFF2-40B4-BE49-F238E27FC236}">
                <a16:creationId xmlns:a16="http://schemas.microsoft.com/office/drawing/2014/main" id="{5248BDBD-1F98-CA57-0E7B-3F1CC401CA50}"/>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6224379" y="4611846"/>
            <a:ext cx="4450076" cy="1112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86426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181A0-3D88-EC6A-C56B-486784DBD70B}"/>
              </a:ext>
            </a:extLst>
          </p:cNvPr>
          <p:cNvSpPr>
            <a:spLocks noGrp="1"/>
          </p:cNvSpPr>
          <p:nvPr>
            <p:ph type="title"/>
          </p:nvPr>
        </p:nvSpPr>
        <p:spPr/>
        <p:txBody>
          <a:bodyPr/>
          <a:lstStyle/>
          <a:p>
            <a:r>
              <a:rPr lang="en-US" dirty="0"/>
              <a:t>Command pattern</a:t>
            </a:r>
          </a:p>
        </p:txBody>
      </p:sp>
      <p:sp>
        <p:nvSpPr>
          <p:cNvPr id="3" name="Content Placeholder 2">
            <a:extLst>
              <a:ext uri="{FF2B5EF4-FFF2-40B4-BE49-F238E27FC236}">
                <a16:creationId xmlns:a16="http://schemas.microsoft.com/office/drawing/2014/main" id="{57417A84-EAF9-C4EC-E08E-3994996B635F}"/>
              </a:ext>
            </a:extLst>
          </p:cNvPr>
          <p:cNvSpPr>
            <a:spLocks noGrp="1"/>
          </p:cNvSpPr>
          <p:nvPr>
            <p:ph idx="1"/>
          </p:nvPr>
        </p:nvSpPr>
        <p:spPr/>
        <p:txBody>
          <a:bodyPr>
            <a:normAutofit/>
          </a:bodyPr>
          <a:lstStyle/>
          <a:p>
            <a:r>
              <a:rPr lang="en-IN" dirty="0">
                <a:effectLst/>
                <a:latin typeface="Aptos" panose="020B0004020202020204" pitchFamily="34" charset="0"/>
                <a:ea typeface="Aptos" panose="020B0004020202020204" pitchFamily="34" charset="0"/>
                <a:cs typeface="Times New Roman" panose="02020603050405020304" pitchFamily="18" charset="0"/>
              </a:rPr>
              <a:t>Command is a </a:t>
            </a:r>
            <a:r>
              <a:rPr lang="en-IN" dirty="0" err="1">
                <a:effectLst/>
                <a:latin typeface="Aptos" panose="020B0004020202020204" pitchFamily="34" charset="0"/>
                <a:ea typeface="Aptos" panose="020B0004020202020204" pitchFamily="34" charset="0"/>
                <a:cs typeface="Times New Roman" panose="02020603050405020304" pitchFamily="18" charset="0"/>
              </a:rPr>
              <a:t>behavioral</a:t>
            </a:r>
            <a:r>
              <a:rPr lang="en-IN" dirty="0">
                <a:effectLst/>
                <a:latin typeface="Aptos" panose="020B0004020202020204" pitchFamily="34" charset="0"/>
                <a:ea typeface="Aptos" panose="020B0004020202020204" pitchFamily="34" charset="0"/>
                <a:cs typeface="Times New Roman" panose="02020603050405020304" pitchFamily="18" charset="0"/>
              </a:rPr>
              <a:t> design pattern that turns a request into a stand-alone object that contains all information about the request. This transformation lets you pass requests as a method arguments, delay or queue a request’s execution, and support undoable operations</a:t>
            </a:r>
            <a:r>
              <a:rPr lang="en-IN" sz="2400" dirty="0">
                <a:effectLst/>
              </a:rPr>
              <a:t> </a:t>
            </a:r>
            <a:endParaRPr lang="en-US" sz="2400" dirty="0"/>
          </a:p>
        </p:txBody>
      </p:sp>
      <p:sp>
        <p:nvSpPr>
          <p:cNvPr id="4" name="Rectangle 2">
            <a:extLst>
              <a:ext uri="{FF2B5EF4-FFF2-40B4-BE49-F238E27FC236}">
                <a16:creationId xmlns:a16="http://schemas.microsoft.com/office/drawing/2014/main" id="{E9CD0E56-BE32-D37B-E773-781A5BD59761}"/>
              </a:ext>
            </a:extLst>
          </p:cNvPr>
          <p:cNvSpPr>
            <a:spLocks noChangeArrowheads="1"/>
          </p:cNvSpPr>
          <p:nvPr/>
        </p:nvSpPr>
        <p:spPr bwMode="auto">
          <a:xfrm>
            <a:off x="3917950" y="301193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193" name="Picture 18" descr="A diagram of a command&#10;&#10;Description automatically generated">
            <a:extLst>
              <a:ext uri="{FF2B5EF4-FFF2-40B4-BE49-F238E27FC236}">
                <a16:creationId xmlns:a16="http://schemas.microsoft.com/office/drawing/2014/main" id="{47EC3E64-639F-2101-E352-CDE393A15774}"/>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917950" y="3011932"/>
            <a:ext cx="4356100" cy="318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4515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0CCC7-C165-819C-C779-9435196AFFD0}"/>
              </a:ext>
            </a:extLst>
          </p:cNvPr>
          <p:cNvSpPr>
            <a:spLocks noGrp="1"/>
          </p:cNvSpPr>
          <p:nvPr>
            <p:ph type="title"/>
          </p:nvPr>
        </p:nvSpPr>
        <p:spPr/>
        <p:txBody>
          <a:bodyPr/>
          <a:lstStyle/>
          <a:p>
            <a:r>
              <a:rPr lang="en-US" dirty="0"/>
              <a:t>SOLID Design principles</a:t>
            </a:r>
          </a:p>
        </p:txBody>
      </p:sp>
      <p:sp>
        <p:nvSpPr>
          <p:cNvPr id="3" name="Content Placeholder 2">
            <a:extLst>
              <a:ext uri="{FF2B5EF4-FFF2-40B4-BE49-F238E27FC236}">
                <a16:creationId xmlns:a16="http://schemas.microsoft.com/office/drawing/2014/main" id="{01A9A9D6-E076-F4D3-3EC5-6D67309DAE9B}"/>
              </a:ext>
            </a:extLst>
          </p:cNvPr>
          <p:cNvSpPr>
            <a:spLocks noGrp="1"/>
          </p:cNvSpPr>
          <p:nvPr>
            <p:ph idx="1"/>
          </p:nvPr>
        </p:nvSpPr>
        <p:spPr/>
        <p:txBody>
          <a:bodyPr>
            <a:normAutofit/>
          </a:bodyPr>
          <a:lstStyle/>
          <a:p>
            <a:r>
              <a:rPr lang="en-US" sz="2400" dirty="0"/>
              <a:t>Coined by </a:t>
            </a:r>
            <a:r>
              <a:rPr lang="en-IN" sz="2400" kern="100" dirty="0">
                <a:effectLst/>
                <a:latin typeface="PT Sans" panose="020B0503020203020204" pitchFamily="34" charset="77"/>
                <a:ea typeface="Aptos" panose="020B0004020202020204" pitchFamily="34" charset="0"/>
                <a:cs typeface="Courier New" panose="02070309020205020404" pitchFamily="49" charset="0"/>
              </a:rPr>
              <a:t>Uncle BOB [Robert C Martin]</a:t>
            </a:r>
          </a:p>
          <a:p>
            <a:pPr marL="0" indent="0">
              <a:buNone/>
            </a:pPr>
            <a:endParaRPr lang="en-IN" sz="2400" kern="100" dirty="0">
              <a:effectLst/>
              <a:latin typeface="PT Sans" panose="020B0503020203020204" pitchFamily="34" charset="77"/>
              <a:ea typeface="Aptos" panose="020B0004020202020204" pitchFamily="34" charset="0"/>
              <a:cs typeface="Courier New" panose="02070309020205020404" pitchFamily="49" charset="0"/>
            </a:endParaRPr>
          </a:p>
          <a:p>
            <a:r>
              <a:rPr lang="en-IN" sz="2400" kern="100" dirty="0">
                <a:latin typeface="PT Sans" panose="020B0503020203020204" pitchFamily="34" charset="77"/>
                <a:cs typeface="Courier New" panose="02070309020205020404" pitchFamily="49" charset="0"/>
              </a:rPr>
              <a:t>S -&gt; Single Responsibility Principle</a:t>
            </a:r>
          </a:p>
          <a:p>
            <a:r>
              <a:rPr lang="en-IN" sz="2400" kern="100" dirty="0">
                <a:latin typeface="PT Sans" panose="020B0503020203020204" pitchFamily="34" charset="77"/>
                <a:cs typeface="Courier New" panose="02070309020205020404" pitchFamily="49" charset="0"/>
              </a:rPr>
              <a:t>O -&gt; Open Close Principle</a:t>
            </a:r>
          </a:p>
          <a:p>
            <a:r>
              <a:rPr lang="en-IN" sz="2400" kern="100" dirty="0">
                <a:latin typeface="PT Sans" panose="020B0503020203020204" pitchFamily="34" charset="77"/>
                <a:cs typeface="Courier New" panose="02070309020205020404" pitchFamily="49" charset="0"/>
              </a:rPr>
              <a:t>L -&gt; </a:t>
            </a:r>
            <a:r>
              <a:rPr lang="en-IN" sz="2400" kern="100" dirty="0" err="1">
                <a:latin typeface="PT Sans" panose="020B0503020203020204" pitchFamily="34" charset="77"/>
                <a:cs typeface="Courier New" panose="02070309020205020404" pitchFamily="49" charset="0"/>
              </a:rPr>
              <a:t>Liskov</a:t>
            </a:r>
            <a:r>
              <a:rPr lang="en-IN" sz="2400" kern="100" dirty="0">
                <a:latin typeface="PT Sans" panose="020B0503020203020204" pitchFamily="34" charset="77"/>
                <a:cs typeface="Courier New" panose="02070309020205020404" pitchFamily="49" charset="0"/>
              </a:rPr>
              <a:t> Substitution Principle</a:t>
            </a:r>
          </a:p>
          <a:p>
            <a:r>
              <a:rPr lang="en-IN" sz="2400" kern="100" dirty="0">
                <a:latin typeface="PT Sans" panose="020B0503020203020204" pitchFamily="34" charset="77"/>
                <a:cs typeface="Courier New" panose="02070309020205020404" pitchFamily="49" charset="0"/>
              </a:rPr>
              <a:t>D -&gt; Dependency Injection</a:t>
            </a:r>
            <a:endParaRPr lang="en-US" sz="2400" dirty="0"/>
          </a:p>
          <a:p>
            <a:endParaRPr lang="en-US" sz="2400" dirty="0"/>
          </a:p>
        </p:txBody>
      </p:sp>
    </p:spTree>
    <p:extLst>
      <p:ext uri="{BB962C8B-B14F-4D97-AF65-F5344CB8AC3E}">
        <p14:creationId xmlns:p14="http://schemas.microsoft.com/office/powerpoint/2010/main" val="3929209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62D2D-3453-D777-82DF-A3373EF99088}"/>
              </a:ext>
            </a:extLst>
          </p:cNvPr>
          <p:cNvSpPr>
            <a:spLocks noGrp="1"/>
          </p:cNvSpPr>
          <p:nvPr>
            <p:ph type="title"/>
          </p:nvPr>
        </p:nvSpPr>
        <p:spPr/>
        <p:txBody>
          <a:bodyPr/>
          <a:lstStyle/>
          <a:p>
            <a:r>
              <a:rPr lang="en-US" dirty="0"/>
              <a:t>Single Responsibility</a:t>
            </a:r>
          </a:p>
        </p:txBody>
      </p:sp>
      <p:sp>
        <p:nvSpPr>
          <p:cNvPr id="3" name="Content Placeholder 2">
            <a:extLst>
              <a:ext uri="{FF2B5EF4-FFF2-40B4-BE49-F238E27FC236}">
                <a16:creationId xmlns:a16="http://schemas.microsoft.com/office/drawing/2014/main" id="{4D405AB3-B0A7-C64A-48DD-ADFCE5CCA48C}"/>
              </a:ext>
            </a:extLst>
          </p:cNvPr>
          <p:cNvSpPr>
            <a:spLocks noGrp="1"/>
          </p:cNvSpPr>
          <p:nvPr>
            <p:ph idx="1"/>
          </p:nvPr>
        </p:nvSpPr>
        <p:spPr>
          <a:xfrm>
            <a:off x="1069848" y="2093976"/>
            <a:ext cx="6349855" cy="3914938"/>
          </a:xfrm>
        </p:spPr>
        <p:txBody>
          <a:bodyPr>
            <a:normAutofit/>
          </a:bodyPr>
          <a:lstStyle/>
          <a:p>
            <a:pPr algn="l">
              <a:lnSpc>
                <a:spcPts val="2400"/>
              </a:lnSpc>
            </a:pPr>
            <a:r>
              <a:rPr lang="en-IN" b="0" i="0" dirty="0">
                <a:solidFill>
                  <a:srgbClr val="242424"/>
                </a:solidFill>
                <a:effectLst/>
                <a:latin typeface="source-serif-pro"/>
              </a:rPr>
              <a:t>Swiss army knife or all the tools </a:t>
            </a:r>
          </a:p>
          <a:p>
            <a:pPr algn="l">
              <a:lnSpc>
                <a:spcPts val="2400"/>
              </a:lnSpc>
            </a:pPr>
            <a:r>
              <a:rPr lang="en-IN" b="0" i="0" dirty="0">
                <a:solidFill>
                  <a:srgbClr val="242424"/>
                </a:solidFill>
                <a:effectLst/>
                <a:latin typeface="source-serif-pro"/>
              </a:rPr>
              <a:t>When traveling, portability is the most important thing. The Swiss army knife is the appropriate tool.</a:t>
            </a:r>
          </a:p>
          <a:p>
            <a:pPr algn="just">
              <a:lnSpc>
                <a:spcPts val="2400"/>
              </a:lnSpc>
            </a:pPr>
            <a:r>
              <a:rPr lang="en-IN" b="0" i="0" dirty="0">
                <a:solidFill>
                  <a:srgbClr val="242424"/>
                </a:solidFill>
                <a:effectLst/>
                <a:latin typeface="source-serif-pro"/>
              </a:rPr>
              <a:t>But for day-to-day life — would you cut bread, mend the car, or open cans with a Swiss army knife? Probably not. You can do it, but it’s much easier to use a bread knife, a set of screwdrivers, or a can-opener.</a:t>
            </a:r>
          </a:p>
          <a:p>
            <a:pPr algn="l">
              <a:lnSpc>
                <a:spcPts val="2400"/>
              </a:lnSpc>
            </a:pPr>
            <a:r>
              <a:rPr lang="en-IN" b="0" i="0" dirty="0">
                <a:solidFill>
                  <a:srgbClr val="242424"/>
                </a:solidFill>
                <a:effectLst/>
                <a:latin typeface="source-serif-pro"/>
              </a:rPr>
              <a:t>Real-life code should be treated the same. A do-it-all class (god object) it’s ok, it will get the job done when you are on the go (like prototyping or scripting) but not for everyday use.</a:t>
            </a:r>
          </a:p>
          <a:p>
            <a:endParaRPr lang="en-US" dirty="0"/>
          </a:p>
        </p:txBody>
      </p:sp>
      <p:pic>
        <p:nvPicPr>
          <p:cNvPr id="5" name="Picture 4">
            <a:extLst>
              <a:ext uri="{FF2B5EF4-FFF2-40B4-BE49-F238E27FC236}">
                <a16:creationId xmlns:a16="http://schemas.microsoft.com/office/drawing/2014/main" id="{B3316761-4129-F712-ED05-2E94EEDE76A5}"/>
              </a:ext>
            </a:extLst>
          </p:cNvPr>
          <p:cNvPicPr>
            <a:picLocks noChangeAspect="1"/>
          </p:cNvPicPr>
          <p:nvPr/>
        </p:nvPicPr>
        <p:blipFill>
          <a:blip r:embed="rId2"/>
          <a:stretch>
            <a:fillRect/>
          </a:stretch>
        </p:blipFill>
        <p:spPr>
          <a:xfrm>
            <a:off x="7715586" y="2093976"/>
            <a:ext cx="4077709" cy="2156243"/>
          </a:xfrm>
          <a:prstGeom prst="rect">
            <a:avLst/>
          </a:prstGeom>
        </p:spPr>
      </p:pic>
    </p:spTree>
    <p:extLst>
      <p:ext uri="{BB962C8B-B14F-4D97-AF65-F5344CB8AC3E}">
        <p14:creationId xmlns:p14="http://schemas.microsoft.com/office/powerpoint/2010/main" val="4164621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C0405-7259-51FF-BAFE-829EFACDE7D1}"/>
              </a:ext>
            </a:extLst>
          </p:cNvPr>
          <p:cNvSpPr>
            <a:spLocks noGrp="1"/>
          </p:cNvSpPr>
          <p:nvPr>
            <p:ph type="title"/>
          </p:nvPr>
        </p:nvSpPr>
        <p:spPr/>
        <p:txBody>
          <a:bodyPr/>
          <a:lstStyle/>
          <a:p>
            <a:r>
              <a:rPr lang="en-US" dirty="0"/>
              <a:t>Open CLOSE Principle</a:t>
            </a:r>
          </a:p>
        </p:txBody>
      </p:sp>
      <p:sp>
        <p:nvSpPr>
          <p:cNvPr id="3" name="Content Placeholder 2">
            <a:extLst>
              <a:ext uri="{FF2B5EF4-FFF2-40B4-BE49-F238E27FC236}">
                <a16:creationId xmlns:a16="http://schemas.microsoft.com/office/drawing/2014/main" id="{A21B3E8B-ACE0-2BE9-93D5-00EC2FB3D40C}"/>
              </a:ext>
            </a:extLst>
          </p:cNvPr>
          <p:cNvSpPr>
            <a:spLocks noGrp="1"/>
          </p:cNvSpPr>
          <p:nvPr>
            <p:ph idx="1"/>
          </p:nvPr>
        </p:nvSpPr>
        <p:spPr/>
        <p:txBody>
          <a:bodyPr/>
          <a:lstStyle/>
          <a:p>
            <a:r>
              <a:rPr lang="en-US" dirty="0"/>
              <a:t>Software entities should be open for extension, but close for modification</a:t>
            </a:r>
          </a:p>
          <a:p>
            <a:r>
              <a:rPr lang="en-US" dirty="0"/>
              <a:t>Allow behavior to be extended without modifying the source code</a:t>
            </a:r>
          </a:p>
        </p:txBody>
      </p:sp>
      <p:pic>
        <p:nvPicPr>
          <p:cNvPr id="4" name="Picture 3">
            <a:extLst>
              <a:ext uri="{FF2B5EF4-FFF2-40B4-BE49-F238E27FC236}">
                <a16:creationId xmlns:a16="http://schemas.microsoft.com/office/drawing/2014/main" id="{7B9ABC1B-7FCA-38F4-5292-E9D009F08E97}"/>
              </a:ext>
            </a:extLst>
          </p:cNvPr>
          <p:cNvPicPr>
            <a:picLocks noChangeAspect="1"/>
          </p:cNvPicPr>
          <p:nvPr/>
        </p:nvPicPr>
        <p:blipFill>
          <a:blip r:embed="rId2"/>
          <a:stretch>
            <a:fillRect/>
          </a:stretch>
        </p:blipFill>
        <p:spPr>
          <a:xfrm>
            <a:off x="1244237" y="3429000"/>
            <a:ext cx="4574154" cy="2833334"/>
          </a:xfrm>
          <a:prstGeom prst="rect">
            <a:avLst/>
          </a:prstGeom>
        </p:spPr>
      </p:pic>
      <p:pic>
        <p:nvPicPr>
          <p:cNvPr id="5" name="Picture 4">
            <a:extLst>
              <a:ext uri="{FF2B5EF4-FFF2-40B4-BE49-F238E27FC236}">
                <a16:creationId xmlns:a16="http://schemas.microsoft.com/office/drawing/2014/main" id="{86C15894-21F7-7F7D-8907-0635DCBB4A30}"/>
              </a:ext>
            </a:extLst>
          </p:cNvPr>
          <p:cNvPicPr>
            <a:picLocks noChangeAspect="1"/>
          </p:cNvPicPr>
          <p:nvPr/>
        </p:nvPicPr>
        <p:blipFill>
          <a:blip r:embed="rId3"/>
          <a:stretch>
            <a:fillRect/>
          </a:stretch>
        </p:blipFill>
        <p:spPr>
          <a:xfrm>
            <a:off x="5693311" y="3333814"/>
            <a:ext cx="5428841" cy="2945945"/>
          </a:xfrm>
          <a:prstGeom prst="rect">
            <a:avLst/>
          </a:prstGeom>
        </p:spPr>
      </p:pic>
      <p:sp>
        <p:nvSpPr>
          <p:cNvPr id="6" name="TextBox 5">
            <a:extLst>
              <a:ext uri="{FF2B5EF4-FFF2-40B4-BE49-F238E27FC236}">
                <a16:creationId xmlns:a16="http://schemas.microsoft.com/office/drawing/2014/main" id="{BCCEC426-2A9F-3A12-72DA-FE6EC06E02F4}"/>
              </a:ext>
            </a:extLst>
          </p:cNvPr>
          <p:cNvSpPr txBox="1"/>
          <p:nvPr/>
        </p:nvSpPr>
        <p:spPr>
          <a:xfrm>
            <a:off x="8517900" y="3137521"/>
            <a:ext cx="3264797" cy="1200329"/>
          </a:xfrm>
          <a:prstGeom prst="rect">
            <a:avLst/>
          </a:prstGeom>
          <a:noFill/>
        </p:spPr>
        <p:txBody>
          <a:bodyPr wrap="square" rtlCol="0">
            <a:spAutoFit/>
          </a:bodyPr>
          <a:lstStyle/>
          <a:p>
            <a:r>
              <a:rPr lang="en-IN" b="0" i="0" dirty="0">
                <a:solidFill>
                  <a:srgbClr val="242424"/>
                </a:solidFill>
                <a:effectLst/>
                <a:latin typeface="source-serif-pro"/>
              </a:rPr>
              <a:t>Trucks are one versatile piece of equipment. They can do different tasks based on the type of trailer attached to them.</a:t>
            </a:r>
            <a:endParaRPr lang="en-US" dirty="0"/>
          </a:p>
        </p:txBody>
      </p:sp>
    </p:spTree>
    <p:extLst>
      <p:ext uri="{BB962C8B-B14F-4D97-AF65-F5344CB8AC3E}">
        <p14:creationId xmlns:p14="http://schemas.microsoft.com/office/powerpoint/2010/main" val="300273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F02ED-F5E7-EE68-22BB-AE9F4AD2F717}"/>
              </a:ext>
            </a:extLst>
          </p:cNvPr>
          <p:cNvSpPr>
            <a:spLocks noGrp="1"/>
          </p:cNvSpPr>
          <p:nvPr>
            <p:ph type="title"/>
          </p:nvPr>
        </p:nvSpPr>
        <p:spPr/>
        <p:txBody>
          <a:bodyPr/>
          <a:lstStyle/>
          <a:p>
            <a:r>
              <a:rPr lang="en-US" dirty="0" err="1"/>
              <a:t>Liskov</a:t>
            </a:r>
            <a:r>
              <a:rPr lang="en-US" dirty="0"/>
              <a:t> Substitution Principle</a:t>
            </a:r>
          </a:p>
        </p:txBody>
      </p:sp>
      <p:sp>
        <p:nvSpPr>
          <p:cNvPr id="3" name="Content Placeholder 2">
            <a:extLst>
              <a:ext uri="{FF2B5EF4-FFF2-40B4-BE49-F238E27FC236}">
                <a16:creationId xmlns:a16="http://schemas.microsoft.com/office/drawing/2014/main" id="{CEE6790F-602A-DB5F-CF1B-1CFCC800EC3E}"/>
              </a:ext>
            </a:extLst>
          </p:cNvPr>
          <p:cNvSpPr>
            <a:spLocks noGrp="1"/>
          </p:cNvSpPr>
          <p:nvPr>
            <p:ph idx="1"/>
          </p:nvPr>
        </p:nvSpPr>
        <p:spPr/>
        <p:txBody>
          <a:bodyPr/>
          <a:lstStyle/>
          <a:p>
            <a:r>
              <a:rPr lang="en-US" dirty="0"/>
              <a:t>Objects in a program should be replaceable with instances of their subtypes without altering the correctness of that program</a:t>
            </a:r>
          </a:p>
          <a:p>
            <a:endParaRPr lang="en-US" dirty="0"/>
          </a:p>
        </p:txBody>
      </p:sp>
      <p:pic>
        <p:nvPicPr>
          <p:cNvPr id="4" name="Picture 3">
            <a:extLst>
              <a:ext uri="{FF2B5EF4-FFF2-40B4-BE49-F238E27FC236}">
                <a16:creationId xmlns:a16="http://schemas.microsoft.com/office/drawing/2014/main" id="{461E8C70-8D7D-6BC8-E1CB-BC49AC91AB93}"/>
              </a:ext>
            </a:extLst>
          </p:cNvPr>
          <p:cNvPicPr>
            <a:picLocks noChangeAspect="1"/>
          </p:cNvPicPr>
          <p:nvPr/>
        </p:nvPicPr>
        <p:blipFill>
          <a:blip r:embed="rId2"/>
          <a:stretch>
            <a:fillRect/>
          </a:stretch>
        </p:blipFill>
        <p:spPr>
          <a:xfrm>
            <a:off x="1063752" y="2830068"/>
            <a:ext cx="4787900" cy="3543300"/>
          </a:xfrm>
          <a:prstGeom prst="rect">
            <a:avLst/>
          </a:prstGeom>
        </p:spPr>
      </p:pic>
    </p:spTree>
    <p:extLst>
      <p:ext uri="{BB962C8B-B14F-4D97-AF65-F5344CB8AC3E}">
        <p14:creationId xmlns:p14="http://schemas.microsoft.com/office/powerpoint/2010/main" val="1228942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42940-B716-B455-CD15-918B96BD7DEF}"/>
              </a:ext>
            </a:extLst>
          </p:cNvPr>
          <p:cNvSpPr>
            <a:spLocks noGrp="1"/>
          </p:cNvSpPr>
          <p:nvPr>
            <p:ph type="title"/>
          </p:nvPr>
        </p:nvSpPr>
        <p:spPr/>
        <p:txBody>
          <a:bodyPr/>
          <a:lstStyle/>
          <a:p>
            <a:r>
              <a:rPr lang="en-US" dirty="0"/>
              <a:t>Interface segregation principle</a:t>
            </a:r>
          </a:p>
        </p:txBody>
      </p:sp>
      <p:sp>
        <p:nvSpPr>
          <p:cNvPr id="3" name="Content Placeholder 2">
            <a:extLst>
              <a:ext uri="{FF2B5EF4-FFF2-40B4-BE49-F238E27FC236}">
                <a16:creationId xmlns:a16="http://schemas.microsoft.com/office/drawing/2014/main" id="{CF788CA7-8CB9-B36D-C50A-97D3FAA23027}"/>
              </a:ext>
            </a:extLst>
          </p:cNvPr>
          <p:cNvSpPr>
            <a:spLocks noGrp="1"/>
          </p:cNvSpPr>
          <p:nvPr>
            <p:ph idx="1"/>
          </p:nvPr>
        </p:nvSpPr>
        <p:spPr/>
        <p:txBody>
          <a:bodyPr/>
          <a:lstStyle/>
          <a:p>
            <a:r>
              <a:rPr lang="en-US" dirty="0"/>
              <a:t>Many client specific interfaces are better than on general purpose interface. </a:t>
            </a:r>
          </a:p>
          <a:p>
            <a:r>
              <a:rPr lang="en-US" dirty="0"/>
              <a:t>Client code shouldn’t be forced to implement methods that it doesn’t use. </a:t>
            </a:r>
          </a:p>
          <a:p>
            <a:endParaRPr lang="en-US" dirty="0"/>
          </a:p>
        </p:txBody>
      </p:sp>
      <p:pic>
        <p:nvPicPr>
          <p:cNvPr id="4" name="Picture 3">
            <a:extLst>
              <a:ext uri="{FF2B5EF4-FFF2-40B4-BE49-F238E27FC236}">
                <a16:creationId xmlns:a16="http://schemas.microsoft.com/office/drawing/2014/main" id="{9857D8DB-85E5-6878-10B9-1A12930BB51D}"/>
              </a:ext>
            </a:extLst>
          </p:cNvPr>
          <p:cNvPicPr>
            <a:picLocks noChangeAspect="1"/>
          </p:cNvPicPr>
          <p:nvPr/>
        </p:nvPicPr>
        <p:blipFill>
          <a:blip r:embed="rId2"/>
          <a:stretch>
            <a:fillRect/>
          </a:stretch>
        </p:blipFill>
        <p:spPr>
          <a:xfrm>
            <a:off x="1360446" y="3255264"/>
            <a:ext cx="5558246" cy="2944368"/>
          </a:xfrm>
          <a:prstGeom prst="rect">
            <a:avLst/>
          </a:prstGeom>
        </p:spPr>
      </p:pic>
    </p:spTree>
    <p:extLst>
      <p:ext uri="{BB962C8B-B14F-4D97-AF65-F5344CB8AC3E}">
        <p14:creationId xmlns:p14="http://schemas.microsoft.com/office/powerpoint/2010/main" val="4138749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81890-390D-DD64-681B-FC1F9A8AA2FA}"/>
              </a:ext>
            </a:extLst>
          </p:cNvPr>
          <p:cNvSpPr>
            <a:spLocks noGrp="1"/>
          </p:cNvSpPr>
          <p:nvPr>
            <p:ph type="title"/>
          </p:nvPr>
        </p:nvSpPr>
        <p:spPr/>
        <p:txBody>
          <a:bodyPr/>
          <a:lstStyle/>
          <a:p>
            <a:r>
              <a:rPr lang="en-US" dirty="0"/>
              <a:t>DEPENDENCY INVERSION PRINCIPLE</a:t>
            </a:r>
          </a:p>
        </p:txBody>
      </p:sp>
      <p:sp>
        <p:nvSpPr>
          <p:cNvPr id="3" name="Content Placeholder 2">
            <a:extLst>
              <a:ext uri="{FF2B5EF4-FFF2-40B4-BE49-F238E27FC236}">
                <a16:creationId xmlns:a16="http://schemas.microsoft.com/office/drawing/2014/main" id="{239A4FA8-C59A-5A53-037B-068685359184}"/>
              </a:ext>
            </a:extLst>
          </p:cNvPr>
          <p:cNvSpPr>
            <a:spLocks noGrp="1"/>
          </p:cNvSpPr>
          <p:nvPr>
            <p:ph idx="1"/>
          </p:nvPr>
        </p:nvSpPr>
        <p:spPr/>
        <p:txBody>
          <a:bodyPr/>
          <a:lstStyle/>
          <a:p>
            <a:pPr algn="l">
              <a:lnSpc>
                <a:spcPts val="2400"/>
              </a:lnSpc>
              <a:buFont typeface="+mj-lt"/>
              <a:buAutoNum type="arabicPeriod"/>
            </a:pPr>
            <a:r>
              <a:rPr lang="en-IN" b="0" i="0" dirty="0">
                <a:solidFill>
                  <a:srgbClr val="242424"/>
                </a:solidFill>
                <a:effectLst/>
                <a:latin typeface="source-serif-pro"/>
              </a:rPr>
              <a:t>High-level modules should not depend on low-level modules. Both should depend on abstractions.</a:t>
            </a:r>
          </a:p>
          <a:p>
            <a:pPr algn="l">
              <a:lnSpc>
                <a:spcPts val="2400"/>
              </a:lnSpc>
              <a:buFont typeface="+mj-lt"/>
              <a:buAutoNum type="arabicPeriod"/>
            </a:pPr>
            <a:r>
              <a:rPr lang="en-IN" b="0" i="0" dirty="0">
                <a:solidFill>
                  <a:srgbClr val="242424"/>
                </a:solidFill>
                <a:effectLst/>
                <a:latin typeface="source-serif-pro"/>
              </a:rPr>
              <a:t>Abstractions should not depend on details. Details should depend on abstractions.</a:t>
            </a:r>
          </a:p>
          <a:p>
            <a:endParaRPr lang="en-US" dirty="0"/>
          </a:p>
        </p:txBody>
      </p:sp>
      <p:pic>
        <p:nvPicPr>
          <p:cNvPr id="7" name="Picture 6">
            <a:extLst>
              <a:ext uri="{FF2B5EF4-FFF2-40B4-BE49-F238E27FC236}">
                <a16:creationId xmlns:a16="http://schemas.microsoft.com/office/drawing/2014/main" id="{CA840400-B282-2B6A-6E41-96F1E18DA163}"/>
              </a:ext>
            </a:extLst>
          </p:cNvPr>
          <p:cNvPicPr>
            <a:picLocks noChangeAspect="1"/>
          </p:cNvPicPr>
          <p:nvPr/>
        </p:nvPicPr>
        <p:blipFill>
          <a:blip r:embed="rId2"/>
          <a:stretch>
            <a:fillRect/>
          </a:stretch>
        </p:blipFill>
        <p:spPr>
          <a:xfrm>
            <a:off x="2442983" y="3304273"/>
            <a:ext cx="1718026" cy="3069095"/>
          </a:xfrm>
          <a:prstGeom prst="rect">
            <a:avLst/>
          </a:prstGeom>
        </p:spPr>
      </p:pic>
      <p:pic>
        <p:nvPicPr>
          <p:cNvPr id="8" name="Picture 7">
            <a:extLst>
              <a:ext uri="{FF2B5EF4-FFF2-40B4-BE49-F238E27FC236}">
                <a16:creationId xmlns:a16="http://schemas.microsoft.com/office/drawing/2014/main" id="{9BED0E9F-9ED4-5EC1-BA28-2BA0932BCA71}"/>
              </a:ext>
            </a:extLst>
          </p:cNvPr>
          <p:cNvPicPr>
            <a:picLocks noChangeAspect="1"/>
          </p:cNvPicPr>
          <p:nvPr/>
        </p:nvPicPr>
        <p:blipFill>
          <a:blip r:embed="rId3"/>
          <a:stretch>
            <a:fillRect/>
          </a:stretch>
        </p:blipFill>
        <p:spPr>
          <a:xfrm>
            <a:off x="6930352" y="3304273"/>
            <a:ext cx="2201282" cy="3069095"/>
          </a:xfrm>
          <a:prstGeom prst="rect">
            <a:avLst/>
          </a:prstGeom>
        </p:spPr>
      </p:pic>
    </p:spTree>
    <p:extLst>
      <p:ext uri="{BB962C8B-B14F-4D97-AF65-F5344CB8AC3E}">
        <p14:creationId xmlns:p14="http://schemas.microsoft.com/office/powerpoint/2010/main" val="20871339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Wood Type</Template>
  <TotalTime>18641</TotalTime>
  <Words>1934</Words>
  <Application>Microsoft Macintosh PowerPoint</Application>
  <PresentationFormat>Widescreen</PresentationFormat>
  <Paragraphs>186</Paragraphs>
  <Slides>39</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39</vt:i4>
      </vt:variant>
    </vt:vector>
  </HeadingPairs>
  <TitlesOfParts>
    <vt:vector size="53" baseType="lpstr">
      <vt:lpstr>Aptos</vt:lpstr>
      <vt:lpstr>Aptos Display</vt:lpstr>
      <vt:lpstr>Arial</vt:lpstr>
      <vt:lpstr>Calibri</vt:lpstr>
      <vt:lpstr>Courier New</vt:lpstr>
      <vt:lpstr>PT Sans</vt:lpstr>
      <vt:lpstr>Rockwell</vt:lpstr>
      <vt:lpstr>Rockwell Condensed</vt:lpstr>
      <vt:lpstr>Rockwell Extra Bold</vt:lpstr>
      <vt:lpstr>source-serif-pro</vt:lpstr>
      <vt:lpstr>Symbol</vt:lpstr>
      <vt:lpstr>Times New Roman</vt:lpstr>
      <vt:lpstr>Wingdings</vt:lpstr>
      <vt:lpstr>Wood Type</vt:lpstr>
      <vt:lpstr>Design Patterns</vt:lpstr>
      <vt:lpstr>Design Patterns</vt:lpstr>
      <vt:lpstr>Design Patterns</vt:lpstr>
      <vt:lpstr>SOLID Design principles</vt:lpstr>
      <vt:lpstr>Single Responsibility</vt:lpstr>
      <vt:lpstr>Open CLOSE Principle</vt:lpstr>
      <vt:lpstr>Liskov Substitution Principle</vt:lpstr>
      <vt:lpstr>Interface segregation principle</vt:lpstr>
      <vt:lpstr>DEPENDENCY INVERSION PRINCIPLE</vt:lpstr>
      <vt:lpstr>Design Patterns</vt:lpstr>
      <vt:lpstr>Classifications of patterns</vt:lpstr>
      <vt:lpstr>CREATIONAL PATTERNS</vt:lpstr>
      <vt:lpstr>Builder</vt:lpstr>
      <vt:lpstr>Builder</vt:lpstr>
      <vt:lpstr>Builder</vt:lpstr>
      <vt:lpstr>FACTORY</vt:lpstr>
      <vt:lpstr>FACTORY METHOD</vt:lpstr>
      <vt:lpstr>ABSTRACT FACTORY</vt:lpstr>
      <vt:lpstr>ABSTRACT FACTORY</vt:lpstr>
      <vt:lpstr>Abstract factory</vt:lpstr>
      <vt:lpstr>prototype</vt:lpstr>
      <vt:lpstr>prototype</vt:lpstr>
      <vt:lpstr>singleton</vt:lpstr>
      <vt:lpstr>singleton</vt:lpstr>
      <vt:lpstr>STRUCTURAL PATTERN</vt:lpstr>
      <vt:lpstr>Decorator pattern</vt:lpstr>
      <vt:lpstr>Decorator pattern</vt:lpstr>
      <vt:lpstr>Façade pattern</vt:lpstr>
      <vt:lpstr>Façade pattern</vt:lpstr>
      <vt:lpstr>Adapter pattern</vt:lpstr>
      <vt:lpstr>Adapter pattern</vt:lpstr>
      <vt:lpstr>Bridge pattern</vt:lpstr>
      <vt:lpstr>composite pattern</vt:lpstr>
      <vt:lpstr>Composite pattern</vt:lpstr>
      <vt:lpstr>Flyweight pattern</vt:lpstr>
      <vt:lpstr>Proxy pattern</vt:lpstr>
      <vt:lpstr>Behavioral design pattern</vt:lpstr>
      <vt:lpstr>Chain of responsibility</vt:lpstr>
      <vt:lpstr>Command pattern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Banu Prakash</dc:creator>
  <cp:lastModifiedBy>Banu Prakash</cp:lastModifiedBy>
  <cp:revision>8</cp:revision>
  <dcterms:created xsi:type="dcterms:W3CDTF">2025-01-02T05:07:29Z</dcterms:created>
  <dcterms:modified xsi:type="dcterms:W3CDTF">2025-01-15T03:48:34Z</dcterms:modified>
</cp:coreProperties>
</file>